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handoutMasterIdLst>
    <p:handoutMasterId r:id="rId19"/>
  </p:handoutMasterIdLst>
  <p:sldIdLst>
    <p:sldId id="256" r:id="rId2"/>
    <p:sldId id="319" r:id="rId3"/>
    <p:sldId id="322" r:id="rId4"/>
    <p:sldId id="324" r:id="rId5"/>
    <p:sldId id="320" r:id="rId6"/>
    <p:sldId id="325" r:id="rId7"/>
    <p:sldId id="326" r:id="rId8"/>
    <p:sldId id="327" r:id="rId9"/>
    <p:sldId id="328" r:id="rId10"/>
    <p:sldId id="329" r:id="rId11"/>
    <p:sldId id="331" r:id="rId12"/>
    <p:sldId id="332" r:id="rId13"/>
    <p:sldId id="330" r:id="rId14"/>
    <p:sldId id="333" r:id="rId15"/>
    <p:sldId id="334" r:id="rId16"/>
    <p:sldId id="335" r:id="rId17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21" autoAdjust="0"/>
    <p:restoredTop sz="94627"/>
  </p:normalViewPr>
  <p:slideViewPr>
    <p:cSldViewPr showGuides="1">
      <p:cViewPr varScale="1">
        <p:scale>
          <a:sx n="124" d="100"/>
          <a:sy n="124" d="100"/>
        </p:scale>
        <p:origin x="32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3149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r>
              <a:rPr lang="en-US"/>
              <a:t>Data, Models and Decisions  Fall 2016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1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298B3C35-D741-404E-9A7B-1DD0F3E2648E}" type="datetimeFigureOut">
              <a:rPr lang="en-US" smtClean="0"/>
              <a:t>11/3/21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475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499181E-7C27-DF44-B548-B49DBD25B6C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224815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r>
              <a:rPr lang="en-US"/>
              <a:t>Data, Models and Decisions  Fall 2016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C2E081B2-5ED3-407A-9FD1-D7D4E344088E}" type="datetimeFigureOut">
              <a:rPr lang="en-US" smtClean="0"/>
              <a:pPr/>
              <a:t>11/3/21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DBE57C2E-3234-42CA-87D7-5BB0CD4CE6C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282858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formulas on the board before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E57C2E-3234-42CA-87D7-5BB0CD4CE6C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74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formulas on the board before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E57C2E-3234-42CA-87D7-5BB0CD4CE6C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011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formulas on the board before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E57C2E-3234-42CA-87D7-5BB0CD4CE6C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7505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formulas on the board before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E57C2E-3234-42CA-87D7-5BB0CD4CE6C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6516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formulas on the board before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E57C2E-3234-42CA-87D7-5BB0CD4CE6C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1672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formulas on the board before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E57C2E-3234-42CA-87D7-5BB0CD4CE6C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928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formulas on the board before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E57C2E-3234-42CA-87D7-5BB0CD4CE6C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90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formulas on the board before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E57C2E-3234-42CA-87D7-5BB0CD4CE6C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391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formulas on the board before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E57C2E-3234-42CA-87D7-5BB0CD4CE6C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169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formulas on the board before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E57C2E-3234-42CA-87D7-5BB0CD4CE6C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606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formulas on the board before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E57C2E-3234-42CA-87D7-5BB0CD4CE6C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162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formulas on the board before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E57C2E-3234-42CA-87D7-5BB0CD4CE6C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7450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formulas on the board before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E57C2E-3234-42CA-87D7-5BB0CD4CE6C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472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formulas on the board before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E57C2E-3234-42CA-87D7-5BB0CD4CE6C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01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Write formulas on the board before class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E57C2E-3234-42CA-87D7-5BB0CD4CE6C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251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5005670D-5057-4B60-A257-867B1F82A9C0}" type="datetimeFigureOut">
              <a:rPr lang="en-US" smtClean="0"/>
              <a:pPr/>
              <a:t>11/3/21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52B60B5-BBF8-4A7F-8384-DA26A092FE3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670D-5057-4B60-A257-867B1F82A9C0}" type="datetimeFigureOut">
              <a:rPr lang="en-US" smtClean="0"/>
              <a:pPr/>
              <a:t>11/3/21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B60B5-BBF8-4A7F-8384-DA26A092FE3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5005670D-5057-4B60-A257-867B1F82A9C0}" type="datetimeFigureOut">
              <a:rPr lang="en-US" smtClean="0"/>
              <a:pPr/>
              <a:t>11/3/21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952B60B5-BBF8-4A7F-8384-DA26A092FE3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670D-5057-4B60-A257-867B1F82A9C0}" type="datetimeFigureOut">
              <a:rPr lang="en-US" smtClean="0"/>
              <a:pPr/>
              <a:t>11/3/21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52B60B5-BBF8-4A7F-8384-DA26A092FE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670D-5057-4B60-A257-867B1F82A9C0}" type="datetimeFigureOut">
              <a:rPr lang="en-US" smtClean="0"/>
              <a:pPr/>
              <a:t>11/3/21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952B60B5-BBF8-4A7F-8384-DA26A092FE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5005670D-5057-4B60-A257-867B1F82A9C0}" type="datetimeFigureOut">
              <a:rPr lang="en-US" smtClean="0"/>
              <a:pPr/>
              <a:t>11/3/21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952B60B5-BBF8-4A7F-8384-DA26A092FE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5005670D-5057-4B60-A257-867B1F82A9C0}" type="datetimeFigureOut">
              <a:rPr lang="en-US" smtClean="0"/>
              <a:pPr/>
              <a:t>11/3/21</a:t>
            </a:fld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952B60B5-BBF8-4A7F-8384-DA26A092FE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670D-5057-4B60-A257-867B1F82A9C0}" type="datetimeFigureOut">
              <a:rPr lang="en-US" smtClean="0"/>
              <a:pPr/>
              <a:t>11/3/21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52B60B5-BBF8-4A7F-8384-DA26A092FE3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670D-5057-4B60-A257-867B1F82A9C0}" type="datetimeFigureOut">
              <a:rPr lang="en-US" smtClean="0"/>
              <a:pPr/>
              <a:t>11/3/21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52B60B5-BBF8-4A7F-8384-DA26A092FE3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05670D-5057-4B60-A257-867B1F82A9C0}" type="datetimeFigureOut">
              <a:rPr lang="en-US" smtClean="0"/>
              <a:pPr/>
              <a:t>11/3/21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52B60B5-BBF8-4A7F-8384-DA26A092FE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5005670D-5057-4B60-A257-867B1F82A9C0}" type="datetimeFigureOut">
              <a:rPr lang="en-US" smtClean="0"/>
              <a:pPr/>
              <a:t>11/3/21</a:t>
            </a:fld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952B60B5-BBF8-4A7F-8384-DA26A092FE3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dirty="0"/>
              <a:t>Click icon to add picture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005670D-5057-4B60-A257-867B1F82A9C0}" type="datetimeFigureOut">
              <a:rPr lang="en-US" smtClean="0"/>
              <a:pPr/>
              <a:t>11/3/21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952B60B5-BBF8-4A7F-8384-DA26A092FE3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00"/>
            <a:ext cx="8077200" cy="18288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RECITATION 8:</a:t>
            </a:r>
            <a:br>
              <a:rPr lang="en-US" dirty="0"/>
            </a:br>
            <a:r>
              <a:rPr lang="en-US" dirty="0"/>
              <a:t>supply chain examples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81800" cy="685800"/>
          </a:xfrm>
        </p:spPr>
        <p:txBody>
          <a:bodyPr>
            <a:normAutofit/>
          </a:bodyPr>
          <a:lstStyle/>
          <a:p>
            <a:r>
              <a:rPr lang="en-US" dirty="0"/>
              <a:t>15.774/780 (Fall 2021)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91629" y="270266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Assignment Problem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16FC31-FE11-AF47-82EC-329D464B4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28" y="1828800"/>
            <a:ext cx="7924800" cy="4062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852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Traveling Salesman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1600200"/>
                <a:ext cx="8455152" cy="4648200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1200"/>
                  </a:spcBef>
                  <a:buNone/>
                </a:pPr>
                <a:r>
                  <a:rPr lang="en-US" sz="2200" b="1" dirty="0"/>
                  <a:t>“</a:t>
                </a:r>
                <a:r>
                  <a:rPr lang="en-US" sz="2200" dirty="0"/>
                  <a:t>In which order should drivers supply buyers?”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200" dirty="0">
                    <a:solidFill>
                      <a:srgbClr val="7030A0"/>
                    </a:solidFill>
                  </a:rPr>
                  <a:t>n</a:t>
                </a:r>
                <a:r>
                  <a:rPr lang="en-US" sz="2200" dirty="0"/>
                  <a:t> cities (buyers) to be visited exactly once by a salesman (driver)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200" dirty="0"/>
                  <a:t>The distance/cost of travelling from city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200" dirty="0"/>
                  <a:t> to city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200" dirty="0"/>
                  <a:t>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2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200" dirty="0"/>
              </a:p>
              <a:p>
                <a:pPr>
                  <a:spcBef>
                    <a:spcPts val="1200"/>
                  </a:spcBef>
                </a:pPr>
                <a:r>
                  <a:rPr lang="en-US" sz="2200" dirty="0"/>
                  <a:t>Objective is to find a </a:t>
                </a:r>
                <a:r>
                  <a:rPr lang="en-US" sz="2200" dirty="0">
                    <a:solidFill>
                      <a:srgbClr val="FF0000"/>
                    </a:solidFill>
                  </a:rPr>
                  <a:t>sequence </a:t>
                </a:r>
                <a:r>
                  <a:rPr lang="en-US" sz="2200" dirty="0"/>
                  <a:t>of cities with </a:t>
                </a:r>
                <a:r>
                  <a:rPr lang="en-US" sz="2200" dirty="0">
                    <a:solidFill>
                      <a:srgbClr val="C00000"/>
                    </a:solidFill>
                  </a:rPr>
                  <a:t>minimum cost </a:t>
                </a:r>
                <a:r>
                  <a:rPr lang="en-US" sz="2200" dirty="0"/>
                  <a:t>(returning to original city at the end).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1600200"/>
                <a:ext cx="8455152" cy="4648200"/>
              </a:xfrm>
              <a:blipFill>
                <a:blip r:embed="rId3"/>
                <a:stretch>
                  <a:fillRect l="-900" t="-1090" r="-4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759438D5-AF76-4C41-AD13-B39BB02D905A}"/>
              </a:ext>
            </a:extLst>
          </p:cNvPr>
          <p:cNvSpPr/>
          <p:nvPr/>
        </p:nvSpPr>
        <p:spPr>
          <a:xfrm>
            <a:off x="2323069" y="5796240"/>
            <a:ext cx="605481" cy="60548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3E75C70-38C7-7A42-BE1B-194C1AA39747}"/>
              </a:ext>
            </a:extLst>
          </p:cNvPr>
          <p:cNvSpPr/>
          <p:nvPr/>
        </p:nvSpPr>
        <p:spPr>
          <a:xfrm>
            <a:off x="4114800" y="4236316"/>
            <a:ext cx="605481" cy="60548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9AF5C8-D6D7-9841-8B84-BAC1FB278B91}"/>
              </a:ext>
            </a:extLst>
          </p:cNvPr>
          <p:cNvSpPr/>
          <p:nvPr/>
        </p:nvSpPr>
        <p:spPr>
          <a:xfrm>
            <a:off x="1348945" y="4236317"/>
            <a:ext cx="605481" cy="60548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82FB32C-2AD6-A746-88FE-3FE2763D55C9}"/>
              </a:ext>
            </a:extLst>
          </p:cNvPr>
          <p:cNvSpPr/>
          <p:nvPr/>
        </p:nvSpPr>
        <p:spPr>
          <a:xfrm>
            <a:off x="3896246" y="5493499"/>
            <a:ext cx="605481" cy="60548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81377AF-E609-0345-AED2-093912D4D57C}"/>
              </a:ext>
            </a:extLst>
          </p:cNvPr>
          <p:cNvGrpSpPr/>
          <p:nvPr/>
        </p:nvGrpSpPr>
        <p:grpSpPr>
          <a:xfrm>
            <a:off x="1550457" y="4882763"/>
            <a:ext cx="691979" cy="1396314"/>
            <a:chOff x="2817341" y="2372497"/>
            <a:chExt cx="691978" cy="1396314"/>
          </a:xfrm>
        </p:grpSpPr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E85E67BB-1681-E04C-8C7A-D8A7F640B19B}"/>
                </a:ext>
              </a:extLst>
            </p:cNvPr>
            <p:cNvSpPr/>
            <p:nvPr/>
          </p:nvSpPr>
          <p:spPr>
            <a:xfrm>
              <a:off x="2817341" y="2372497"/>
              <a:ext cx="691978" cy="1124465"/>
            </a:xfrm>
            <a:custGeom>
              <a:avLst/>
              <a:gdLst>
                <a:gd name="connsiteX0" fmla="*/ 0 w 691978"/>
                <a:gd name="connsiteY0" fmla="*/ 0 h 1124465"/>
                <a:gd name="connsiteX1" fmla="*/ 12356 w 691978"/>
                <a:gd name="connsiteY1" fmla="*/ 531341 h 1124465"/>
                <a:gd name="connsiteX2" fmla="*/ 49427 w 691978"/>
                <a:gd name="connsiteY2" fmla="*/ 691979 h 1124465"/>
                <a:gd name="connsiteX3" fmla="*/ 98854 w 691978"/>
                <a:gd name="connsiteY3" fmla="*/ 766119 h 1124465"/>
                <a:gd name="connsiteX4" fmla="*/ 148281 w 691978"/>
                <a:gd name="connsiteY4" fmla="*/ 827903 h 1124465"/>
                <a:gd name="connsiteX5" fmla="*/ 185351 w 691978"/>
                <a:gd name="connsiteY5" fmla="*/ 864973 h 1124465"/>
                <a:gd name="connsiteX6" fmla="*/ 234778 w 691978"/>
                <a:gd name="connsiteY6" fmla="*/ 902044 h 1124465"/>
                <a:gd name="connsiteX7" fmla="*/ 271848 w 691978"/>
                <a:gd name="connsiteY7" fmla="*/ 939114 h 1124465"/>
                <a:gd name="connsiteX8" fmla="*/ 308918 w 691978"/>
                <a:gd name="connsiteY8" fmla="*/ 951471 h 1124465"/>
                <a:gd name="connsiteX9" fmla="*/ 345989 w 691978"/>
                <a:gd name="connsiteY9" fmla="*/ 976184 h 1124465"/>
                <a:gd name="connsiteX10" fmla="*/ 407773 w 691978"/>
                <a:gd name="connsiteY10" fmla="*/ 1025611 h 1124465"/>
                <a:gd name="connsiteX11" fmla="*/ 556054 w 691978"/>
                <a:gd name="connsiteY11" fmla="*/ 1099752 h 1124465"/>
                <a:gd name="connsiteX12" fmla="*/ 642551 w 691978"/>
                <a:gd name="connsiteY12" fmla="*/ 1112108 h 1124465"/>
                <a:gd name="connsiteX13" fmla="*/ 691978 w 691978"/>
                <a:gd name="connsiteY13" fmla="*/ 1124465 h 1124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1978" h="1124465">
                  <a:moveTo>
                    <a:pt x="0" y="0"/>
                  </a:moveTo>
                  <a:cubicBezTo>
                    <a:pt x="4119" y="177114"/>
                    <a:pt x="4981" y="354333"/>
                    <a:pt x="12356" y="531341"/>
                  </a:cubicBezTo>
                  <a:cubicBezTo>
                    <a:pt x="13266" y="553191"/>
                    <a:pt x="48903" y="691193"/>
                    <a:pt x="49427" y="691979"/>
                  </a:cubicBezTo>
                  <a:lnTo>
                    <a:pt x="98854" y="766119"/>
                  </a:lnTo>
                  <a:cubicBezTo>
                    <a:pt x="119138" y="826974"/>
                    <a:pt x="96688" y="784909"/>
                    <a:pt x="148281" y="827903"/>
                  </a:cubicBezTo>
                  <a:cubicBezTo>
                    <a:pt x="161706" y="839090"/>
                    <a:pt x="172083" y="853600"/>
                    <a:pt x="185351" y="864973"/>
                  </a:cubicBezTo>
                  <a:cubicBezTo>
                    <a:pt x="200988" y="878376"/>
                    <a:pt x="219141" y="888641"/>
                    <a:pt x="234778" y="902044"/>
                  </a:cubicBezTo>
                  <a:cubicBezTo>
                    <a:pt x="248046" y="913417"/>
                    <a:pt x="257308" y="929421"/>
                    <a:pt x="271848" y="939114"/>
                  </a:cubicBezTo>
                  <a:cubicBezTo>
                    <a:pt x="282686" y="946339"/>
                    <a:pt x="297268" y="945646"/>
                    <a:pt x="308918" y="951471"/>
                  </a:cubicBezTo>
                  <a:cubicBezTo>
                    <a:pt x="322201" y="958113"/>
                    <a:pt x="333632" y="967946"/>
                    <a:pt x="345989" y="976184"/>
                  </a:cubicBezTo>
                  <a:cubicBezTo>
                    <a:pt x="391651" y="1044679"/>
                    <a:pt x="344576" y="990501"/>
                    <a:pt x="407773" y="1025611"/>
                  </a:cubicBezTo>
                  <a:cubicBezTo>
                    <a:pt x="475540" y="1063259"/>
                    <a:pt x="478336" y="1088650"/>
                    <a:pt x="556054" y="1099752"/>
                  </a:cubicBezTo>
                  <a:cubicBezTo>
                    <a:pt x="584886" y="1103871"/>
                    <a:pt x="613896" y="1106898"/>
                    <a:pt x="642551" y="1112108"/>
                  </a:cubicBezTo>
                  <a:cubicBezTo>
                    <a:pt x="659260" y="1115146"/>
                    <a:pt x="691978" y="1124465"/>
                    <a:pt x="691978" y="1124465"/>
                  </a:cubicBezTo>
                </a:path>
              </a:pathLst>
            </a:custGeom>
            <a:noFill/>
            <a:ln w="2857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A58BB265-E7D5-8E48-9787-EB684225E833}"/>
                </a:ext>
              </a:extLst>
            </p:cNvPr>
            <p:cNvSpPr/>
            <p:nvPr/>
          </p:nvSpPr>
          <p:spPr>
            <a:xfrm>
              <a:off x="3249827" y="3225114"/>
              <a:ext cx="248952" cy="543697"/>
            </a:xfrm>
            <a:custGeom>
              <a:avLst/>
              <a:gdLst>
                <a:gd name="connsiteX0" fmla="*/ 0 w 248952"/>
                <a:gd name="connsiteY0" fmla="*/ 543697 h 543697"/>
                <a:gd name="connsiteX1" fmla="*/ 61784 w 248952"/>
                <a:gd name="connsiteY1" fmla="*/ 457200 h 543697"/>
                <a:gd name="connsiteX2" fmla="*/ 98854 w 248952"/>
                <a:gd name="connsiteY2" fmla="*/ 420129 h 543697"/>
                <a:gd name="connsiteX3" fmla="*/ 185351 w 248952"/>
                <a:gd name="connsiteY3" fmla="*/ 321275 h 543697"/>
                <a:gd name="connsiteX4" fmla="*/ 210065 w 248952"/>
                <a:gd name="connsiteY4" fmla="*/ 284205 h 543697"/>
                <a:gd name="connsiteX5" fmla="*/ 210065 w 248952"/>
                <a:gd name="connsiteY5" fmla="*/ 247135 h 543697"/>
                <a:gd name="connsiteX6" fmla="*/ 135924 w 248952"/>
                <a:gd name="connsiteY6" fmla="*/ 135924 h 543697"/>
                <a:gd name="connsiteX7" fmla="*/ 111211 w 248952"/>
                <a:gd name="connsiteY7" fmla="*/ 98854 h 543697"/>
                <a:gd name="connsiteX8" fmla="*/ 86497 w 248952"/>
                <a:gd name="connsiteY8" fmla="*/ 61783 h 543697"/>
                <a:gd name="connsiteX9" fmla="*/ 61784 w 248952"/>
                <a:gd name="connsiteY9" fmla="*/ 0 h 54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952" h="543697">
                  <a:moveTo>
                    <a:pt x="0" y="543697"/>
                  </a:moveTo>
                  <a:cubicBezTo>
                    <a:pt x="20595" y="514865"/>
                    <a:pt x="39650" y="484868"/>
                    <a:pt x="61784" y="457200"/>
                  </a:cubicBezTo>
                  <a:cubicBezTo>
                    <a:pt x="72701" y="443554"/>
                    <a:pt x="88125" y="433923"/>
                    <a:pt x="98854" y="420129"/>
                  </a:cubicBezTo>
                  <a:cubicBezTo>
                    <a:pt x="176479" y="320325"/>
                    <a:pt x="113588" y="369118"/>
                    <a:pt x="185351" y="321275"/>
                  </a:cubicBezTo>
                  <a:cubicBezTo>
                    <a:pt x="193589" y="308918"/>
                    <a:pt x="198468" y="293482"/>
                    <a:pt x="210065" y="284205"/>
                  </a:cubicBezTo>
                  <a:cubicBezTo>
                    <a:pt x="244946" y="256300"/>
                    <a:pt x="276532" y="291445"/>
                    <a:pt x="210065" y="247135"/>
                  </a:cubicBezTo>
                  <a:lnTo>
                    <a:pt x="135924" y="135924"/>
                  </a:lnTo>
                  <a:lnTo>
                    <a:pt x="111211" y="98854"/>
                  </a:lnTo>
                  <a:lnTo>
                    <a:pt x="86497" y="61783"/>
                  </a:lnTo>
                  <a:cubicBezTo>
                    <a:pt x="71229" y="15976"/>
                    <a:pt x="79966" y="36363"/>
                    <a:pt x="61784" y="0"/>
                  </a:cubicBezTo>
                </a:path>
              </a:pathLst>
            </a:custGeom>
            <a:noFill/>
            <a:ln w="381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EE50863-2807-1849-AF86-3FE521B2BD07}"/>
              </a:ext>
            </a:extLst>
          </p:cNvPr>
          <p:cNvGrpSpPr/>
          <p:nvPr/>
        </p:nvGrpSpPr>
        <p:grpSpPr>
          <a:xfrm rot="2687146" flipH="1" flipV="1">
            <a:off x="4422452" y="4734933"/>
            <a:ext cx="637236" cy="1055028"/>
            <a:chOff x="2817341" y="2372497"/>
            <a:chExt cx="691978" cy="1396314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082265E4-0429-F644-B332-28D60F25C5EF}"/>
                </a:ext>
              </a:extLst>
            </p:cNvPr>
            <p:cNvSpPr/>
            <p:nvPr/>
          </p:nvSpPr>
          <p:spPr>
            <a:xfrm>
              <a:off x="2817341" y="2372497"/>
              <a:ext cx="691978" cy="1124465"/>
            </a:xfrm>
            <a:custGeom>
              <a:avLst/>
              <a:gdLst>
                <a:gd name="connsiteX0" fmla="*/ 0 w 691978"/>
                <a:gd name="connsiteY0" fmla="*/ 0 h 1124465"/>
                <a:gd name="connsiteX1" fmla="*/ 12356 w 691978"/>
                <a:gd name="connsiteY1" fmla="*/ 531341 h 1124465"/>
                <a:gd name="connsiteX2" fmla="*/ 49427 w 691978"/>
                <a:gd name="connsiteY2" fmla="*/ 691979 h 1124465"/>
                <a:gd name="connsiteX3" fmla="*/ 98854 w 691978"/>
                <a:gd name="connsiteY3" fmla="*/ 766119 h 1124465"/>
                <a:gd name="connsiteX4" fmla="*/ 148281 w 691978"/>
                <a:gd name="connsiteY4" fmla="*/ 827903 h 1124465"/>
                <a:gd name="connsiteX5" fmla="*/ 185351 w 691978"/>
                <a:gd name="connsiteY5" fmla="*/ 864973 h 1124465"/>
                <a:gd name="connsiteX6" fmla="*/ 234778 w 691978"/>
                <a:gd name="connsiteY6" fmla="*/ 902044 h 1124465"/>
                <a:gd name="connsiteX7" fmla="*/ 271848 w 691978"/>
                <a:gd name="connsiteY7" fmla="*/ 939114 h 1124465"/>
                <a:gd name="connsiteX8" fmla="*/ 308918 w 691978"/>
                <a:gd name="connsiteY8" fmla="*/ 951471 h 1124465"/>
                <a:gd name="connsiteX9" fmla="*/ 345989 w 691978"/>
                <a:gd name="connsiteY9" fmla="*/ 976184 h 1124465"/>
                <a:gd name="connsiteX10" fmla="*/ 407773 w 691978"/>
                <a:gd name="connsiteY10" fmla="*/ 1025611 h 1124465"/>
                <a:gd name="connsiteX11" fmla="*/ 556054 w 691978"/>
                <a:gd name="connsiteY11" fmla="*/ 1099752 h 1124465"/>
                <a:gd name="connsiteX12" fmla="*/ 642551 w 691978"/>
                <a:gd name="connsiteY12" fmla="*/ 1112108 h 1124465"/>
                <a:gd name="connsiteX13" fmla="*/ 691978 w 691978"/>
                <a:gd name="connsiteY13" fmla="*/ 1124465 h 1124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1978" h="1124465">
                  <a:moveTo>
                    <a:pt x="0" y="0"/>
                  </a:moveTo>
                  <a:cubicBezTo>
                    <a:pt x="4119" y="177114"/>
                    <a:pt x="4981" y="354333"/>
                    <a:pt x="12356" y="531341"/>
                  </a:cubicBezTo>
                  <a:cubicBezTo>
                    <a:pt x="13266" y="553191"/>
                    <a:pt x="48903" y="691193"/>
                    <a:pt x="49427" y="691979"/>
                  </a:cubicBezTo>
                  <a:lnTo>
                    <a:pt x="98854" y="766119"/>
                  </a:lnTo>
                  <a:cubicBezTo>
                    <a:pt x="119138" y="826974"/>
                    <a:pt x="96688" y="784909"/>
                    <a:pt x="148281" y="827903"/>
                  </a:cubicBezTo>
                  <a:cubicBezTo>
                    <a:pt x="161706" y="839090"/>
                    <a:pt x="172083" y="853600"/>
                    <a:pt x="185351" y="864973"/>
                  </a:cubicBezTo>
                  <a:cubicBezTo>
                    <a:pt x="200988" y="878376"/>
                    <a:pt x="219141" y="888641"/>
                    <a:pt x="234778" y="902044"/>
                  </a:cubicBezTo>
                  <a:cubicBezTo>
                    <a:pt x="248046" y="913417"/>
                    <a:pt x="257308" y="929421"/>
                    <a:pt x="271848" y="939114"/>
                  </a:cubicBezTo>
                  <a:cubicBezTo>
                    <a:pt x="282686" y="946339"/>
                    <a:pt x="297268" y="945646"/>
                    <a:pt x="308918" y="951471"/>
                  </a:cubicBezTo>
                  <a:cubicBezTo>
                    <a:pt x="322201" y="958113"/>
                    <a:pt x="333632" y="967946"/>
                    <a:pt x="345989" y="976184"/>
                  </a:cubicBezTo>
                  <a:cubicBezTo>
                    <a:pt x="391651" y="1044679"/>
                    <a:pt x="344576" y="990501"/>
                    <a:pt x="407773" y="1025611"/>
                  </a:cubicBezTo>
                  <a:cubicBezTo>
                    <a:pt x="475540" y="1063259"/>
                    <a:pt x="478336" y="1088650"/>
                    <a:pt x="556054" y="1099752"/>
                  </a:cubicBezTo>
                  <a:cubicBezTo>
                    <a:pt x="584886" y="1103871"/>
                    <a:pt x="613896" y="1106898"/>
                    <a:pt x="642551" y="1112108"/>
                  </a:cubicBezTo>
                  <a:cubicBezTo>
                    <a:pt x="659260" y="1115146"/>
                    <a:pt x="691978" y="1124465"/>
                    <a:pt x="691978" y="1124465"/>
                  </a:cubicBezTo>
                </a:path>
              </a:pathLst>
            </a:custGeom>
            <a:noFill/>
            <a:ln w="2857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6ED8602-F114-0E43-A05F-DC2E716D768C}"/>
                </a:ext>
              </a:extLst>
            </p:cNvPr>
            <p:cNvSpPr/>
            <p:nvPr/>
          </p:nvSpPr>
          <p:spPr>
            <a:xfrm>
              <a:off x="3249827" y="3225114"/>
              <a:ext cx="248952" cy="543697"/>
            </a:xfrm>
            <a:custGeom>
              <a:avLst/>
              <a:gdLst>
                <a:gd name="connsiteX0" fmla="*/ 0 w 248952"/>
                <a:gd name="connsiteY0" fmla="*/ 543697 h 543697"/>
                <a:gd name="connsiteX1" fmla="*/ 61784 w 248952"/>
                <a:gd name="connsiteY1" fmla="*/ 457200 h 543697"/>
                <a:gd name="connsiteX2" fmla="*/ 98854 w 248952"/>
                <a:gd name="connsiteY2" fmla="*/ 420129 h 543697"/>
                <a:gd name="connsiteX3" fmla="*/ 185351 w 248952"/>
                <a:gd name="connsiteY3" fmla="*/ 321275 h 543697"/>
                <a:gd name="connsiteX4" fmla="*/ 210065 w 248952"/>
                <a:gd name="connsiteY4" fmla="*/ 284205 h 543697"/>
                <a:gd name="connsiteX5" fmla="*/ 210065 w 248952"/>
                <a:gd name="connsiteY5" fmla="*/ 247135 h 543697"/>
                <a:gd name="connsiteX6" fmla="*/ 135924 w 248952"/>
                <a:gd name="connsiteY6" fmla="*/ 135924 h 543697"/>
                <a:gd name="connsiteX7" fmla="*/ 111211 w 248952"/>
                <a:gd name="connsiteY7" fmla="*/ 98854 h 543697"/>
                <a:gd name="connsiteX8" fmla="*/ 86497 w 248952"/>
                <a:gd name="connsiteY8" fmla="*/ 61783 h 543697"/>
                <a:gd name="connsiteX9" fmla="*/ 61784 w 248952"/>
                <a:gd name="connsiteY9" fmla="*/ 0 h 54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952" h="543697">
                  <a:moveTo>
                    <a:pt x="0" y="543697"/>
                  </a:moveTo>
                  <a:cubicBezTo>
                    <a:pt x="20595" y="514865"/>
                    <a:pt x="39650" y="484868"/>
                    <a:pt x="61784" y="457200"/>
                  </a:cubicBezTo>
                  <a:cubicBezTo>
                    <a:pt x="72701" y="443554"/>
                    <a:pt x="88125" y="433923"/>
                    <a:pt x="98854" y="420129"/>
                  </a:cubicBezTo>
                  <a:cubicBezTo>
                    <a:pt x="176479" y="320325"/>
                    <a:pt x="113588" y="369118"/>
                    <a:pt x="185351" y="321275"/>
                  </a:cubicBezTo>
                  <a:cubicBezTo>
                    <a:pt x="193589" y="308918"/>
                    <a:pt x="198468" y="293482"/>
                    <a:pt x="210065" y="284205"/>
                  </a:cubicBezTo>
                  <a:cubicBezTo>
                    <a:pt x="244946" y="256300"/>
                    <a:pt x="276532" y="291445"/>
                    <a:pt x="210065" y="247135"/>
                  </a:cubicBezTo>
                  <a:lnTo>
                    <a:pt x="135924" y="135924"/>
                  </a:lnTo>
                  <a:lnTo>
                    <a:pt x="111211" y="98854"/>
                  </a:lnTo>
                  <a:lnTo>
                    <a:pt x="86497" y="61783"/>
                  </a:lnTo>
                  <a:cubicBezTo>
                    <a:pt x="71229" y="15976"/>
                    <a:pt x="79966" y="36363"/>
                    <a:pt x="61784" y="0"/>
                  </a:cubicBezTo>
                </a:path>
              </a:pathLst>
            </a:custGeom>
            <a:noFill/>
            <a:ln w="381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3CF3708-8521-804E-90D7-05D93D629EA8}"/>
              </a:ext>
            </a:extLst>
          </p:cNvPr>
          <p:cNvGrpSpPr/>
          <p:nvPr/>
        </p:nvGrpSpPr>
        <p:grpSpPr>
          <a:xfrm rot="17637221">
            <a:off x="3332929" y="5674067"/>
            <a:ext cx="691978" cy="1396315"/>
            <a:chOff x="2817341" y="2372497"/>
            <a:chExt cx="691978" cy="1396314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CCD14FBA-9853-6240-AC57-D449A7A67257}"/>
                </a:ext>
              </a:extLst>
            </p:cNvPr>
            <p:cNvSpPr/>
            <p:nvPr/>
          </p:nvSpPr>
          <p:spPr>
            <a:xfrm>
              <a:off x="2817341" y="2372497"/>
              <a:ext cx="691978" cy="1124465"/>
            </a:xfrm>
            <a:custGeom>
              <a:avLst/>
              <a:gdLst>
                <a:gd name="connsiteX0" fmla="*/ 0 w 691978"/>
                <a:gd name="connsiteY0" fmla="*/ 0 h 1124465"/>
                <a:gd name="connsiteX1" fmla="*/ 12356 w 691978"/>
                <a:gd name="connsiteY1" fmla="*/ 531341 h 1124465"/>
                <a:gd name="connsiteX2" fmla="*/ 49427 w 691978"/>
                <a:gd name="connsiteY2" fmla="*/ 691979 h 1124465"/>
                <a:gd name="connsiteX3" fmla="*/ 98854 w 691978"/>
                <a:gd name="connsiteY3" fmla="*/ 766119 h 1124465"/>
                <a:gd name="connsiteX4" fmla="*/ 148281 w 691978"/>
                <a:gd name="connsiteY4" fmla="*/ 827903 h 1124465"/>
                <a:gd name="connsiteX5" fmla="*/ 185351 w 691978"/>
                <a:gd name="connsiteY5" fmla="*/ 864973 h 1124465"/>
                <a:gd name="connsiteX6" fmla="*/ 234778 w 691978"/>
                <a:gd name="connsiteY6" fmla="*/ 902044 h 1124465"/>
                <a:gd name="connsiteX7" fmla="*/ 271848 w 691978"/>
                <a:gd name="connsiteY7" fmla="*/ 939114 h 1124465"/>
                <a:gd name="connsiteX8" fmla="*/ 308918 w 691978"/>
                <a:gd name="connsiteY8" fmla="*/ 951471 h 1124465"/>
                <a:gd name="connsiteX9" fmla="*/ 345989 w 691978"/>
                <a:gd name="connsiteY9" fmla="*/ 976184 h 1124465"/>
                <a:gd name="connsiteX10" fmla="*/ 407773 w 691978"/>
                <a:gd name="connsiteY10" fmla="*/ 1025611 h 1124465"/>
                <a:gd name="connsiteX11" fmla="*/ 556054 w 691978"/>
                <a:gd name="connsiteY11" fmla="*/ 1099752 h 1124465"/>
                <a:gd name="connsiteX12" fmla="*/ 642551 w 691978"/>
                <a:gd name="connsiteY12" fmla="*/ 1112108 h 1124465"/>
                <a:gd name="connsiteX13" fmla="*/ 691978 w 691978"/>
                <a:gd name="connsiteY13" fmla="*/ 1124465 h 1124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1978" h="1124465">
                  <a:moveTo>
                    <a:pt x="0" y="0"/>
                  </a:moveTo>
                  <a:cubicBezTo>
                    <a:pt x="4119" y="177114"/>
                    <a:pt x="4981" y="354333"/>
                    <a:pt x="12356" y="531341"/>
                  </a:cubicBezTo>
                  <a:cubicBezTo>
                    <a:pt x="13266" y="553191"/>
                    <a:pt x="48903" y="691193"/>
                    <a:pt x="49427" y="691979"/>
                  </a:cubicBezTo>
                  <a:lnTo>
                    <a:pt x="98854" y="766119"/>
                  </a:lnTo>
                  <a:cubicBezTo>
                    <a:pt x="119138" y="826974"/>
                    <a:pt x="96688" y="784909"/>
                    <a:pt x="148281" y="827903"/>
                  </a:cubicBezTo>
                  <a:cubicBezTo>
                    <a:pt x="161706" y="839090"/>
                    <a:pt x="172083" y="853600"/>
                    <a:pt x="185351" y="864973"/>
                  </a:cubicBezTo>
                  <a:cubicBezTo>
                    <a:pt x="200988" y="878376"/>
                    <a:pt x="219141" y="888641"/>
                    <a:pt x="234778" y="902044"/>
                  </a:cubicBezTo>
                  <a:cubicBezTo>
                    <a:pt x="248046" y="913417"/>
                    <a:pt x="257308" y="929421"/>
                    <a:pt x="271848" y="939114"/>
                  </a:cubicBezTo>
                  <a:cubicBezTo>
                    <a:pt x="282686" y="946339"/>
                    <a:pt x="297268" y="945646"/>
                    <a:pt x="308918" y="951471"/>
                  </a:cubicBezTo>
                  <a:cubicBezTo>
                    <a:pt x="322201" y="958113"/>
                    <a:pt x="333632" y="967946"/>
                    <a:pt x="345989" y="976184"/>
                  </a:cubicBezTo>
                  <a:cubicBezTo>
                    <a:pt x="391651" y="1044679"/>
                    <a:pt x="344576" y="990501"/>
                    <a:pt x="407773" y="1025611"/>
                  </a:cubicBezTo>
                  <a:cubicBezTo>
                    <a:pt x="475540" y="1063259"/>
                    <a:pt x="478336" y="1088650"/>
                    <a:pt x="556054" y="1099752"/>
                  </a:cubicBezTo>
                  <a:cubicBezTo>
                    <a:pt x="584886" y="1103871"/>
                    <a:pt x="613896" y="1106898"/>
                    <a:pt x="642551" y="1112108"/>
                  </a:cubicBezTo>
                  <a:cubicBezTo>
                    <a:pt x="659260" y="1115146"/>
                    <a:pt x="691978" y="1124465"/>
                    <a:pt x="691978" y="1124465"/>
                  </a:cubicBezTo>
                </a:path>
              </a:pathLst>
            </a:custGeom>
            <a:noFill/>
            <a:ln w="2857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06DEB9E8-0A7B-4C49-A430-426CCF7D3018}"/>
                </a:ext>
              </a:extLst>
            </p:cNvPr>
            <p:cNvSpPr/>
            <p:nvPr/>
          </p:nvSpPr>
          <p:spPr>
            <a:xfrm>
              <a:off x="3249827" y="3225114"/>
              <a:ext cx="248952" cy="543697"/>
            </a:xfrm>
            <a:custGeom>
              <a:avLst/>
              <a:gdLst>
                <a:gd name="connsiteX0" fmla="*/ 0 w 248952"/>
                <a:gd name="connsiteY0" fmla="*/ 543697 h 543697"/>
                <a:gd name="connsiteX1" fmla="*/ 61784 w 248952"/>
                <a:gd name="connsiteY1" fmla="*/ 457200 h 543697"/>
                <a:gd name="connsiteX2" fmla="*/ 98854 w 248952"/>
                <a:gd name="connsiteY2" fmla="*/ 420129 h 543697"/>
                <a:gd name="connsiteX3" fmla="*/ 185351 w 248952"/>
                <a:gd name="connsiteY3" fmla="*/ 321275 h 543697"/>
                <a:gd name="connsiteX4" fmla="*/ 210065 w 248952"/>
                <a:gd name="connsiteY4" fmla="*/ 284205 h 543697"/>
                <a:gd name="connsiteX5" fmla="*/ 210065 w 248952"/>
                <a:gd name="connsiteY5" fmla="*/ 247135 h 543697"/>
                <a:gd name="connsiteX6" fmla="*/ 135924 w 248952"/>
                <a:gd name="connsiteY6" fmla="*/ 135924 h 543697"/>
                <a:gd name="connsiteX7" fmla="*/ 111211 w 248952"/>
                <a:gd name="connsiteY7" fmla="*/ 98854 h 543697"/>
                <a:gd name="connsiteX8" fmla="*/ 86497 w 248952"/>
                <a:gd name="connsiteY8" fmla="*/ 61783 h 543697"/>
                <a:gd name="connsiteX9" fmla="*/ 61784 w 248952"/>
                <a:gd name="connsiteY9" fmla="*/ 0 h 54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952" h="543697">
                  <a:moveTo>
                    <a:pt x="0" y="543697"/>
                  </a:moveTo>
                  <a:cubicBezTo>
                    <a:pt x="20595" y="514865"/>
                    <a:pt x="39650" y="484868"/>
                    <a:pt x="61784" y="457200"/>
                  </a:cubicBezTo>
                  <a:cubicBezTo>
                    <a:pt x="72701" y="443554"/>
                    <a:pt x="88125" y="433923"/>
                    <a:pt x="98854" y="420129"/>
                  </a:cubicBezTo>
                  <a:cubicBezTo>
                    <a:pt x="176479" y="320325"/>
                    <a:pt x="113588" y="369118"/>
                    <a:pt x="185351" y="321275"/>
                  </a:cubicBezTo>
                  <a:cubicBezTo>
                    <a:pt x="193589" y="308918"/>
                    <a:pt x="198468" y="293482"/>
                    <a:pt x="210065" y="284205"/>
                  </a:cubicBezTo>
                  <a:cubicBezTo>
                    <a:pt x="244946" y="256300"/>
                    <a:pt x="276532" y="291445"/>
                    <a:pt x="210065" y="247135"/>
                  </a:cubicBezTo>
                  <a:lnTo>
                    <a:pt x="135924" y="135924"/>
                  </a:lnTo>
                  <a:lnTo>
                    <a:pt x="111211" y="98854"/>
                  </a:lnTo>
                  <a:lnTo>
                    <a:pt x="86497" y="61783"/>
                  </a:lnTo>
                  <a:cubicBezTo>
                    <a:pt x="71229" y="15976"/>
                    <a:pt x="79966" y="36363"/>
                    <a:pt x="61784" y="0"/>
                  </a:cubicBezTo>
                </a:path>
              </a:pathLst>
            </a:custGeom>
            <a:noFill/>
            <a:ln w="381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D550F94-1965-C549-9816-94AC321F460B}"/>
              </a:ext>
            </a:extLst>
          </p:cNvPr>
          <p:cNvGrpSpPr/>
          <p:nvPr/>
        </p:nvGrpSpPr>
        <p:grpSpPr>
          <a:xfrm rot="7243144">
            <a:off x="2375007" y="3402064"/>
            <a:ext cx="997496" cy="1978675"/>
            <a:chOff x="2817341" y="2372497"/>
            <a:chExt cx="691978" cy="1396314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64B97CC3-6DAC-D54B-94E8-D603A840FC27}"/>
                </a:ext>
              </a:extLst>
            </p:cNvPr>
            <p:cNvSpPr/>
            <p:nvPr/>
          </p:nvSpPr>
          <p:spPr>
            <a:xfrm>
              <a:off x="2817341" y="2372497"/>
              <a:ext cx="691978" cy="1124465"/>
            </a:xfrm>
            <a:custGeom>
              <a:avLst/>
              <a:gdLst>
                <a:gd name="connsiteX0" fmla="*/ 0 w 691978"/>
                <a:gd name="connsiteY0" fmla="*/ 0 h 1124465"/>
                <a:gd name="connsiteX1" fmla="*/ 12356 w 691978"/>
                <a:gd name="connsiteY1" fmla="*/ 531341 h 1124465"/>
                <a:gd name="connsiteX2" fmla="*/ 49427 w 691978"/>
                <a:gd name="connsiteY2" fmla="*/ 691979 h 1124465"/>
                <a:gd name="connsiteX3" fmla="*/ 98854 w 691978"/>
                <a:gd name="connsiteY3" fmla="*/ 766119 h 1124465"/>
                <a:gd name="connsiteX4" fmla="*/ 148281 w 691978"/>
                <a:gd name="connsiteY4" fmla="*/ 827903 h 1124465"/>
                <a:gd name="connsiteX5" fmla="*/ 185351 w 691978"/>
                <a:gd name="connsiteY5" fmla="*/ 864973 h 1124465"/>
                <a:gd name="connsiteX6" fmla="*/ 234778 w 691978"/>
                <a:gd name="connsiteY6" fmla="*/ 902044 h 1124465"/>
                <a:gd name="connsiteX7" fmla="*/ 271848 w 691978"/>
                <a:gd name="connsiteY7" fmla="*/ 939114 h 1124465"/>
                <a:gd name="connsiteX8" fmla="*/ 308918 w 691978"/>
                <a:gd name="connsiteY8" fmla="*/ 951471 h 1124465"/>
                <a:gd name="connsiteX9" fmla="*/ 345989 w 691978"/>
                <a:gd name="connsiteY9" fmla="*/ 976184 h 1124465"/>
                <a:gd name="connsiteX10" fmla="*/ 407773 w 691978"/>
                <a:gd name="connsiteY10" fmla="*/ 1025611 h 1124465"/>
                <a:gd name="connsiteX11" fmla="*/ 556054 w 691978"/>
                <a:gd name="connsiteY11" fmla="*/ 1099752 h 1124465"/>
                <a:gd name="connsiteX12" fmla="*/ 642551 w 691978"/>
                <a:gd name="connsiteY12" fmla="*/ 1112108 h 1124465"/>
                <a:gd name="connsiteX13" fmla="*/ 691978 w 691978"/>
                <a:gd name="connsiteY13" fmla="*/ 1124465 h 1124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1978" h="1124465">
                  <a:moveTo>
                    <a:pt x="0" y="0"/>
                  </a:moveTo>
                  <a:cubicBezTo>
                    <a:pt x="4119" y="177114"/>
                    <a:pt x="4981" y="354333"/>
                    <a:pt x="12356" y="531341"/>
                  </a:cubicBezTo>
                  <a:cubicBezTo>
                    <a:pt x="13266" y="553191"/>
                    <a:pt x="48903" y="691193"/>
                    <a:pt x="49427" y="691979"/>
                  </a:cubicBezTo>
                  <a:lnTo>
                    <a:pt x="98854" y="766119"/>
                  </a:lnTo>
                  <a:cubicBezTo>
                    <a:pt x="119138" y="826974"/>
                    <a:pt x="96688" y="784909"/>
                    <a:pt x="148281" y="827903"/>
                  </a:cubicBezTo>
                  <a:cubicBezTo>
                    <a:pt x="161706" y="839090"/>
                    <a:pt x="172083" y="853600"/>
                    <a:pt x="185351" y="864973"/>
                  </a:cubicBezTo>
                  <a:cubicBezTo>
                    <a:pt x="200988" y="878376"/>
                    <a:pt x="219141" y="888641"/>
                    <a:pt x="234778" y="902044"/>
                  </a:cubicBezTo>
                  <a:cubicBezTo>
                    <a:pt x="248046" y="913417"/>
                    <a:pt x="257308" y="929421"/>
                    <a:pt x="271848" y="939114"/>
                  </a:cubicBezTo>
                  <a:cubicBezTo>
                    <a:pt x="282686" y="946339"/>
                    <a:pt x="297268" y="945646"/>
                    <a:pt x="308918" y="951471"/>
                  </a:cubicBezTo>
                  <a:cubicBezTo>
                    <a:pt x="322201" y="958113"/>
                    <a:pt x="333632" y="967946"/>
                    <a:pt x="345989" y="976184"/>
                  </a:cubicBezTo>
                  <a:cubicBezTo>
                    <a:pt x="391651" y="1044679"/>
                    <a:pt x="344576" y="990501"/>
                    <a:pt x="407773" y="1025611"/>
                  </a:cubicBezTo>
                  <a:cubicBezTo>
                    <a:pt x="475540" y="1063259"/>
                    <a:pt x="478336" y="1088650"/>
                    <a:pt x="556054" y="1099752"/>
                  </a:cubicBezTo>
                  <a:cubicBezTo>
                    <a:pt x="584886" y="1103871"/>
                    <a:pt x="613896" y="1106898"/>
                    <a:pt x="642551" y="1112108"/>
                  </a:cubicBezTo>
                  <a:cubicBezTo>
                    <a:pt x="659260" y="1115146"/>
                    <a:pt x="691978" y="1124465"/>
                    <a:pt x="691978" y="1124465"/>
                  </a:cubicBezTo>
                </a:path>
              </a:pathLst>
            </a:custGeom>
            <a:noFill/>
            <a:ln w="2857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60E91C38-1F91-524E-885B-31C82EF65753}"/>
                </a:ext>
              </a:extLst>
            </p:cNvPr>
            <p:cNvSpPr/>
            <p:nvPr/>
          </p:nvSpPr>
          <p:spPr>
            <a:xfrm>
              <a:off x="3249827" y="3225114"/>
              <a:ext cx="248952" cy="543697"/>
            </a:xfrm>
            <a:custGeom>
              <a:avLst/>
              <a:gdLst>
                <a:gd name="connsiteX0" fmla="*/ 0 w 248952"/>
                <a:gd name="connsiteY0" fmla="*/ 543697 h 543697"/>
                <a:gd name="connsiteX1" fmla="*/ 61784 w 248952"/>
                <a:gd name="connsiteY1" fmla="*/ 457200 h 543697"/>
                <a:gd name="connsiteX2" fmla="*/ 98854 w 248952"/>
                <a:gd name="connsiteY2" fmla="*/ 420129 h 543697"/>
                <a:gd name="connsiteX3" fmla="*/ 185351 w 248952"/>
                <a:gd name="connsiteY3" fmla="*/ 321275 h 543697"/>
                <a:gd name="connsiteX4" fmla="*/ 210065 w 248952"/>
                <a:gd name="connsiteY4" fmla="*/ 284205 h 543697"/>
                <a:gd name="connsiteX5" fmla="*/ 210065 w 248952"/>
                <a:gd name="connsiteY5" fmla="*/ 247135 h 543697"/>
                <a:gd name="connsiteX6" fmla="*/ 135924 w 248952"/>
                <a:gd name="connsiteY6" fmla="*/ 135924 h 543697"/>
                <a:gd name="connsiteX7" fmla="*/ 111211 w 248952"/>
                <a:gd name="connsiteY7" fmla="*/ 98854 h 543697"/>
                <a:gd name="connsiteX8" fmla="*/ 86497 w 248952"/>
                <a:gd name="connsiteY8" fmla="*/ 61783 h 543697"/>
                <a:gd name="connsiteX9" fmla="*/ 61784 w 248952"/>
                <a:gd name="connsiteY9" fmla="*/ 0 h 54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952" h="543697">
                  <a:moveTo>
                    <a:pt x="0" y="543697"/>
                  </a:moveTo>
                  <a:cubicBezTo>
                    <a:pt x="20595" y="514865"/>
                    <a:pt x="39650" y="484868"/>
                    <a:pt x="61784" y="457200"/>
                  </a:cubicBezTo>
                  <a:cubicBezTo>
                    <a:pt x="72701" y="443554"/>
                    <a:pt x="88125" y="433923"/>
                    <a:pt x="98854" y="420129"/>
                  </a:cubicBezTo>
                  <a:cubicBezTo>
                    <a:pt x="176479" y="320325"/>
                    <a:pt x="113588" y="369118"/>
                    <a:pt x="185351" y="321275"/>
                  </a:cubicBezTo>
                  <a:cubicBezTo>
                    <a:pt x="193589" y="308918"/>
                    <a:pt x="198468" y="293482"/>
                    <a:pt x="210065" y="284205"/>
                  </a:cubicBezTo>
                  <a:cubicBezTo>
                    <a:pt x="244946" y="256300"/>
                    <a:pt x="276532" y="291445"/>
                    <a:pt x="210065" y="247135"/>
                  </a:cubicBezTo>
                  <a:lnTo>
                    <a:pt x="135924" y="135924"/>
                  </a:lnTo>
                  <a:lnTo>
                    <a:pt x="111211" y="98854"/>
                  </a:lnTo>
                  <a:lnTo>
                    <a:pt x="86497" y="61783"/>
                  </a:lnTo>
                  <a:cubicBezTo>
                    <a:pt x="71229" y="15976"/>
                    <a:pt x="79966" y="36363"/>
                    <a:pt x="61784" y="0"/>
                  </a:cubicBezTo>
                </a:path>
              </a:pathLst>
            </a:custGeom>
            <a:noFill/>
            <a:ln w="381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0FE870D9-D437-F04D-B6FB-35493FF33E11}"/>
              </a:ext>
            </a:extLst>
          </p:cNvPr>
          <p:cNvSpPr/>
          <p:nvPr/>
        </p:nvSpPr>
        <p:spPr>
          <a:xfrm>
            <a:off x="5562599" y="3993210"/>
            <a:ext cx="2968753" cy="1130293"/>
          </a:xfrm>
          <a:prstGeom prst="wedgeRoundRectCallout">
            <a:avLst>
              <a:gd name="adj1" fmla="val -56127"/>
              <a:gd name="adj2" fmla="val 869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Key Observation 1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Every city must be arrived to (once) and left from (once)</a:t>
            </a:r>
          </a:p>
        </p:txBody>
      </p:sp>
    </p:spTree>
    <p:extLst>
      <p:ext uri="{BB962C8B-B14F-4D97-AF65-F5344CB8AC3E}">
        <p14:creationId xmlns:p14="http://schemas.microsoft.com/office/powerpoint/2010/main" val="1070172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Traveling Salesman</a:t>
            </a:r>
          </a:p>
        </p:txBody>
      </p:sp>
      <p:pic>
        <p:nvPicPr>
          <p:cNvPr id="23" name="Content Placeholder 3" descr="Screen Shot 2016-10-27 at 2.12.50 PM.png">
            <a:extLst>
              <a:ext uri="{FF2B5EF4-FFF2-40B4-BE49-F238E27FC236}">
                <a16:creationId xmlns:a16="http://schemas.microsoft.com/office/drawing/2014/main" id="{0942121C-E6FB-5D45-8F43-F0A285EE6DD6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5" b="2355"/>
          <a:stretch>
            <a:fillRect/>
          </a:stretch>
        </p:blipFill>
        <p:spPr>
          <a:xfrm>
            <a:off x="614339" y="1600200"/>
            <a:ext cx="7343451" cy="4038600"/>
          </a:xfr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D5E2EA5-1EA4-B94F-968D-619D43C51860}"/>
              </a:ext>
            </a:extLst>
          </p:cNvPr>
          <p:cNvSpPr txBox="1"/>
          <p:nvPr/>
        </p:nvSpPr>
        <p:spPr>
          <a:xfrm>
            <a:off x="-152400" y="600524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But there’s a problem….</a:t>
            </a:r>
          </a:p>
        </p:txBody>
      </p:sp>
    </p:spTree>
    <p:extLst>
      <p:ext uri="{BB962C8B-B14F-4D97-AF65-F5344CB8AC3E}">
        <p14:creationId xmlns:p14="http://schemas.microsoft.com/office/powerpoint/2010/main" val="943669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Traveling Salesman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455152" cy="46482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/>
              <a:t>This is a valid solution…</a:t>
            </a:r>
          </a:p>
          <a:p>
            <a:pPr lvl="1">
              <a:spcBef>
                <a:spcPts val="1200"/>
              </a:spcBef>
            </a:pPr>
            <a:r>
              <a:rPr lang="en-US" sz="1900" dirty="0"/>
              <a:t>Every city has an incoming edge.</a:t>
            </a:r>
          </a:p>
          <a:p>
            <a:pPr lvl="1">
              <a:spcBef>
                <a:spcPts val="1200"/>
              </a:spcBef>
            </a:pPr>
            <a:r>
              <a:rPr lang="en-US" sz="1900" dirty="0"/>
              <a:t>Every city has an outgoing edge.</a:t>
            </a:r>
          </a:p>
          <a:p>
            <a:pPr lvl="1">
              <a:spcBef>
                <a:spcPts val="1200"/>
              </a:spcBef>
            </a:pPr>
            <a:endParaRPr lang="en-US" sz="1900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FBB0386-FA1D-6441-AD0B-43C2C2995191}"/>
              </a:ext>
            </a:extLst>
          </p:cNvPr>
          <p:cNvSpPr/>
          <p:nvPr/>
        </p:nvSpPr>
        <p:spPr>
          <a:xfrm>
            <a:off x="1905018" y="5586610"/>
            <a:ext cx="605481" cy="60548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6416338-9FAC-CA46-9FFB-6B4EC14D1277}"/>
              </a:ext>
            </a:extLst>
          </p:cNvPr>
          <p:cNvSpPr/>
          <p:nvPr/>
        </p:nvSpPr>
        <p:spPr>
          <a:xfrm>
            <a:off x="3696748" y="4026686"/>
            <a:ext cx="605481" cy="60548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49BFF65-034D-2247-8214-F2B07904A1E2}"/>
              </a:ext>
            </a:extLst>
          </p:cNvPr>
          <p:cNvSpPr/>
          <p:nvPr/>
        </p:nvSpPr>
        <p:spPr>
          <a:xfrm>
            <a:off x="930895" y="4026687"/>
            <a:ext cx="605481" cy="60548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3184BBD-F3E2-7E4D-8E95-C5A192AC4FE6}"/>
              </a:ext>
            </a:extLst>
          </p:cNvPr>
          <p:cNvSpPr/>
          <p:nvPr/>
        </p:nvSpPr>
        <p:spPr>
          <a:xfrm>
            <a:off x="3478194" y="5283869"/>
            <a:ext cx="605481" cy="605481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D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92A0F3-76C2-1049-8527-28EBBE92D9E2}"/>
              </a:ext>
            </a:extLst>
          </p:cNvPr>
          <p:cNvGrpSpPr/>
          <p:nvPr/>
        </p:nvGrpSpPr>
        <p:grpSpPr>
          <a:xfrm>
            <a:off x="935014" y="4662643"/>
            <a:ext cx="691978" cy="1396314"/>
            <a:chOff x="2817341" y="2372497"/>
            <a:chExt cx="691978" cy="1396314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A6B2CF0-056B-AD4E-868E-9E2473F6EF36}"/>
                </a:ext>
              </a:extLst>
            </p:cNvPr>
            <p:cNvSpPr/>
            <p:nvPr/>
          </p:nvSpPr>
          <p:spPr>
            <a:xfrm>
              <a:off x="2817341" y="2372497"/>
              <a:ext cx="691978" cy="1124465"/>
            </a:xfrm>
            <a:custGeom>
              <a:avLst/>
              <a:gdLst>
                <a:gd name="connsiteX0" fmla="*/ 0 w 691978"/>
                <a:gd name="connsiteY0" fmla="*/ 0 h 1124465"/>
                <a:gd name="connsiteX1" fmla="*/ 12356 w 691978"/>
                <a:gd name="connsiteY1" fmla="*/ 531341 h 1124465"/>
                <a:gd name="connsiteX2" fmla="*/ 49427 w 691978"/>
                <a:gd name="connsiteY2" fmla="*/ 691979 h 1124465"/>
                <a:gd name="connsiteX3" fmla="*/ 98854 w 691978"/>
                <a:gd name="connsiteY3" fmla="*/ 766119 h 1124465"/>
                <a:gd name="connsiteX4" fmla="*/ 148281 w 691978"/>
                <a:gd name="connsiteY4" fmla="*/ 827903 h 1124465"/>
                <a:gd name="connsiteX5" fmla="*/ 185351 w 691978"/>
                <a:gd name="connsiteY5" fmla="*/ 864973 h 1124465"/>
                <a:gd name="connsiteX6" fmla="*/ 234778 w 691978"/>
                <a:gd name="connsiteY6" fmla="*/ 902044 h 1124465"/>
                <a:gd name="connsiteX7" fmla="*/ 271848 w 691978"/>
                <a:gd name="connsiteY7" fmla="*/ 939114 h 1124465"/>
                <a:gd name="connsiteX8" fmla="*/ 308918 w 691978"/>
                <a:gd name="connsiteY8" fmla="*/ 951471 h 1124465"/>
                <a:gd name="connsiteX9" fmla="*/ 345989 w 691978"/>
                <a:gd name="connsiteY9" fmla="*/ 976184 h 1124465"/>
                <a:gd name="connsiteX10" fmla="*/ 407773 w 691978"/>
                <a:gd name="connsiteY10" fmla="*/ 1025611 h 1124465"/>
                <a:gd name="connsiteX11" fmla="*/ 556054 w 691978"/>
                <a:gd name="connsiteY11" fmla="*/ 1099752 h 1124465"/>
                <a:gd name="connsiteX12" fmla="*/ 642551 w 691978"/>
                <a:gd name="connsiteY12" fmla="*/ 1112108 h 1124465"/>
                <a:gd name="connsiteX13" fmla="*/ 691978 w 691978"/>
                <a:gd name="connsiteY13" fmla="*/ 1124465 h 1124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1978" h="1124465">
                  <a:moveTo>
                    <a:pt x="0" y="0"/>
                  </a:moveTo>
                  <a:cubicBezTo>
                    <a:pt x="4119" y="177114"/>
                    <a:pt x="4981" y="354333"/>
                    <a:pt x="12356" y="531341"/>
                  </a:cubicBezTo>
                  <a:cubicBezTo>
                    <a:pt x="13266" y="553191"/>
                    <a:pt x="48903" y="691193"/>
                    <a:pt x="49427" y="691979"/>
                  </a:cubicBezTo>
                  <a:lnTo>
                    <a:pt x="98854" y="766119"/>
                  </a:lnTo>
                  <a:cubicBezTo>
                    <a:pt x="119138" y="826974"/>
                    <a:pt x="96688" y="784909"/>
                    <a:pt x="148281" y="827903"/>
                  </a:cubicBezTo>
                  <a:cubicBezTo>
                    <a:pt x="161706" y="839090"/>
                    <a:pt x="172083" y="853600"/>
                    <a:pt x="185351" y="864973"/>
                  </a:cubicBezTo>
                  <a:cubicBezTo>
                    <a:pt x="200988" y="878376"/>
                    <a:pt x="219141" y="888641"/>
                    <a:pt x="234778" y="902044"/>
                  </a:cubicBezTo>
                  <a:cubicBezTo>
                    <a:pt x="248046" y="913417"/>
                    <a:pt x="257308" y="929421"/>
                    <a:pt x="271848" y="939114"/>
                  </a:cubicBezTo>
                  <a:cubicBezTo>
                    <a:pt x="282686" y="946339"/>
                    <a:pt x="297268" y="945646"/>
                    <a:pt x="308918" y="951471"/>
                  </a:cubicBezTo>
                  <a:cubicBezTo>
                    <a:pt x="322201" y="958113"/>
                    <a:pt x="333632" y="967946"/>
                    <a:pt x="345989" y="976184"/>
                  </a:cubicBezTo>
                  <a:cubicBezTo>
                    <a:pt x="391651" y="1044679"/>
                    <a:pt x="344576" y="990501"/>
                    <a:pt x="407773" y="1025611"/>
                  </a:cubicBezTo>
                  <a:cubicBezTo>
                    <a:pt x="475540" y="1063259"/>
                    <a:pt x="478336" y="1088650"/>
                    <a:pt x="556054" y="1099752"/>
                  </a:cubicBezTo>
                  <a:cubicBezTo>
                    <a:pt x="584886" y="1103871"/>
                    <a:pt x="613896" y="1106898"/>
                    <a:pt x="642551" y="1112108"/>
                  </a:cubicBezTo>
                  <a:cubicBezTo>
                    <a:pt x="659260" y="1115146"/>
                    <a:pt x="691978" y="1124465"/>
                    <a:pt x="691978" y="1124465"/>
                  </a:cubicBezTo>
                </a:path>
              </a:pathLst>
            </a:custGeom>
            <a:noFill/>
            <a:ln w="2857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886D54F2-358B-1545-8C92-61F3D82D08EF}"/>
                </a:ext>
              </a:extLst>
            </p:cNvPr>
            <p:cNvSpPr/>
            <p:nvPr/>
          </p:nvSpPr>
          <p:spPr>
            <a:xfrm>
              <a:off x="3249827" y="3225114"/>
              <a:ext cx="248952" cy="543697"/>
            </a:xfrm>
            <a:custGeom>
              <a:avLst/>
              <a:gdLst>
                <a:gd name="connsiteX0" fmla="*/ 0 w 248952"/>
                <a:gd name="connsiteY0" fmla="*/ 543697 h 543697"/>
                <a:gd name="connsiteX1" fmla="*/ 61784 w 248952"/>
                <a:gd name="connsiteY1" fmla="*/ 457200 h 543697"/>
                <a:gd name="connsiteX2" fmla="*/ 98854 w 248952"/>
                <a:gd name="connsiteY2" fmla="*/ 420129 h 543697"/>
                <a:gd name="connsiteX3" fmla="*/ 185351 w 248952"/>
                <a:gd name="connsiteY3" fmla="*/ 321275 h 543697"/>
                <a:gd name="connsiteX4" fmla="*/ 210065 w 248952"/>
                <a:gd name="connsiteY4" fmla="*/ 284205 h 543697"/>
                <a:gd name="connsiteX5" fmla="*/ 210065 w 248952"/>
                <a:gd name="connsiteY5" fmla="*/ 247135 h 543697"/>
                <a:gd name="connsiteX6" fmla="*/ 135924 w 248952"/>
                <a:gd name="connsiteY6" fmla="*/ 135924 h 543697"/>
                <a:gd name="connsiteX7" fmla="*/ 111211 w 248952"/>
                <a:gd name="connsiteY7" fmla="*/ 98854 h 543697"/>
                <a:gd name="connsiteX8" fmla="*/ 86497 w 248952"/>
                <a:gd name="connsiteY8" fmla="*/ 61783 h 543697"/>
                <a:gd name="connsiteX9" fmla="*/ 61784 w 248952"/>
                <a:gd name="connsiteY9" fmla="*/ 0 h 54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952" h="543697">
                  <a:moveTo>
                    <a:pt x="0" y="543697"/>
                  </a:moveTo>
                  <a:cubicBezTo>
                    <a:pt x="20595" y="514865"/>
                    <a:pt x="39650" y="484868"/>
                    <a:pt x="61784" y="457200"/>
                  </a:cubicBezTo>
                  <a:cubicBezTo>
                    <a:pt x="72701" y="443554"/>
                    <a:pt x="88125" y="433923"/>
                    <a:pt x="98854" y="420129"/>
                  </a:cubicBezTo>
                  <a:cubicBezTo>
                    <a:pt x="176479" y="320325"/>
                    <a:pt x="113588" y="369118"/>
                    <a:pt x="185351" y="321275"/>
                  </a:cubicBezTo>
                  <a:cubicBezTo>
                    <a:pt x="193589" y="308918"/>
                    <a:pt x="198468" y="293482"/>
                    <a:pt x="210065" y="284205"/>
                  </a:cubicBezTo>
                  <a:cubicBezTo>
                    <a:pt x="244946" y="256300"/>
                    <a:pt x="276532" y="291445"/>
                    <a:pt x="210065" y="247135"/>
                  </a:cubicBezTo>
                  <a:lnTo>
                    <a:pt x="135924" y="135924"/>
                  </a:lnTo>
                  <a:lnTo>
                    <a:pt x="111211" y="98854"/>
                  </a:lnTo>
                  <a:lnTo>
                    <a:pt x="86497" y="61783"/>
                  </a:lnTo>
                  <a:cubicBezTo>
                    <a:pt x="71229" y="15976"/>
                    <a:pt x="79966" y="36363"/>
                    <a:pt x="61784" y="0"/>
                  </a:cubicBezTo>
                </a:path>
              </a:pathLst>
            </a:custGeom>
            <a:noFill/>
            <a:ln w="381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25E410A-A598-514B-BE85-AA18AD4FF6A5}"/>
              </a:ext>
            </a:extLst>
          </p:cNvPr>
          <p:cNvGrpSpPr/>
          <p:nvPr/>
        </p:nvGrpSpPr>
        <p:grpSpPr>
          <a:xfrm flipH="1" flipV="1">
            <a:off x="1657641" y="3901969"/>
            <a:ext cx="691978" cy="1635211"/>
            <a:chOff x="2817341" y="2372497"/>
            <a:chExt cx="691978" cy="1396314"/>
          </a:xfrm>
        </p:grpSpPr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C843E7C8-3AE1-894D-A2F4-8993EA6C0C7D}"/>
                </a:ext>
              </a:extLst>
            </p:cNvPr>
            <p:cNvSpPr/>
            <p:nvPr/>
          </p:nvSpPr>
          <p:spPr>
            <a:xfrm>
              <a:off x="2817341" y="2372497"/>
              <a:ext cx="691978" cy="1124465"/>
            </a:xfrm>
            <a:custGeom>
              <a:avLst/>
              <a:gdLst>
                <a:gd name="connsiteX0" fmla="*/ 0 w 691978"/>
                <a:gd name="connsiteY0" fmla="*/ 0 h 1124465"/>
                <a:gd name="connsiteX1" fmla="*/ 12356 w 691978"/>
                <a:gd name="connsiteY1" fmla="*/ 531341 h 1124465"/>
                <a:gd name="connsiteX2" fmla="*/ 49427 w 691978"/>
                <a:gd name="connsiteY2" fmla="*/ 691979 h 1124465"/>
                <a:gd name="connsiteX3" fmla="*/ 98854 w 691978"/>
                <a:gd name="connsiteY3" fmla="*/ 766119 h 1124465"/>
                <a:gd name="connsiteX4" fmla="*/ 148281 w 691978"/>
                <a:gd name="connsiteY4" fmla="*/ 827903 h 1124465"/>
                <a:gd name="connsiteX5" fmla="*/ 185351 w 691978"/>
                <a:gd name="connsiteY5" fmla="*/ 864973 h 1124465"/>
                <a:gd name="connsiteX6" fmla="*/ 234778 w 691978"/>
                <a:gd name="connsiteY6" fmla="*/ 902044 h 1124465"/>
                <a:gd name="connsiteX7" fmla="*/ 271848 w 691978"/>
                <a:gd name="connsiteY7" fmla="*/ 939114 h 1124465"/>
                <a:gd name="connsiteX8" fmla="*/ 308918 w 691978"/>
                <a:gd name="connsiteY8" fmla="*/ 951471 h 1124465"/>
                <a:gd name="connsiteX9" fmla="*/ 345989 w 691978"/>
                <a:gd name="connsiteY9" fmla="*/ 976184 h 1124465"/>
                <a:gd name="connsiteX10" fmla="*/ 407773 w 691978"/>
                <a:gd name="connsiteY10" fmla="*/ 1025611 h 1124465"/>
                <a:gd name="connsiteX11" fmla="*/ 556054 w 691978"/>
                <a:gd name="connsiteY11" fmla="*/ 1099752 h 1124465"/>
                <a:gd name="connsiteX12" fmla="*/ 642551 w 691978"/>
                <a:gd name="connsiteY12" fmla="*/ 1112108 h 1124465"/>
                <a:gd name="connsiteX13" fmla="*/ 691978 w 691978"/>
                <a:gd name="connsiteY13" fmla="*/ 1124465 h 1124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1978" h="1124465">
                  <a:moveTo>
                    <a:pt x="0" y="0"/>
                  </a:moveTo>
                  <a:cubicBezTo>
                    <a:pt x="4119" y="177114"/>
                    <a:pt x="4981" y="354333"/>
                    <a:pt x="12356" y="531341"/>
                  </a:cubicBezTo>
                  <a:cubicBezTo>
                    <a:pt x="13266" y="553191"/>
                    <a:pt x="48903" y="691193"/>
                    <a:pt x="49427" y="691979"/>
                  </a:cubicBezTo>
                  <a:lnTo>
                    <a:pt x="98854" y="766119"/>
                  </a:lnTo>
                  <a:cubicBezTo>
                    <a:pt x="119138" y="826974"/>
                    <a:pt x="96688" y="784909"/>
                    <a:pt x="148281" y="827903"/>
                  </a:cubicBezTo>
                  <a:cubicBezTo>
                    <a:pt x="161706" y="839090"/>
                    <a:pt x="172083" y="853600"/>
                    <a:pt x="185351" y="864973"/>
                  </a:cubicBezTo>
                  <a:cubicBezTo>
                    <a:pt x="200988" y="878376"/>
                    <a:pt x="219141" y="888641"/>
                    <a:pt x="234778" y="902044"/>
                  </a:cubicBezTo>
                  <a:cubicBezTo>
                    <a:pt x="248046" y="913417"/>
                    <a:pt x="257308" y="929421"/>
                    <a:pt x="271848" y="939114"/>
                  </a:cubicBezTo>
                  <a:cubicBezTo>
                    <a:pt x="282686" y="946339"/>
                    <a:pt x="297268" y="945646"/>
                    <a:pt x="308918" y="951471"/>
                  </a:cubicBezTo>
                  <a:cubicBezTo>
                    <a:pt x="322201" y="958113"/>
                    <a:pt x="333632" y="967946"/>
                    <a:pt x="345989" y="976184"/>
                  </a:cubicBezTo>
                  <a:cubicBezTo>
                    <a:pt x="391651" y="1044679"/>
                    <a:pt x="344576" y="990501"/>
                    <a:pt x="407773" y="1025611"/>
                  </a:cubicBezTo>
                  <a:cubicBezTo>
                    <a:pt x="475540" y="1063259"/>
                    <a:pt x="478336" y="1088650"/>
                    <a:pt x="556054" y="1099752"/>
                  </a:cubicBezTo>
                  <a:cubicBezTo>
                    <a:pt x="584886" y="1103871"/>
                    <a:pt x="613896" y="1106898"/>
                    <a:pt x="642551" y="1112108"/>
                  </a:cubicBezTo>
                  <a:cubicBezTo>
                    <a:pt x="659260" y="1115146"/>
                    <a:pt x="691978" y="1124465"/>
                    <a:pt x="691978" y="1124465"/>
                  </a:cubicBezTo>
                </a:path>
              </a:pathLst>
            </a:custGeom>
            <a:noFill/>
            <a:ln w="2857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11A56C0-DC24-A840-8FBC-F46A9556A76C}"/>
                </a:ext>
              </a:extLst>
            </p:cNvPr>
            <p:cNvSpPr/>
            <p:nvPr/>
          </p:nvSpPr>
          <p:spPr>
            <a:xfrm>
              <a:off x="3249827" y="3225114"/>
              <a:ext cx="248952" cy="543697"/>
            </a:xfrm>
            <a:custGeom>
              <a:avLst/>
              <a:gdLst>
                <a:gd name="connsiteX0" fmla="*/ 0 w 248952"/>
                <a:gd name="connsiteY0" fmla="*/ 543697 h 543697"/>
                <a:gd name="connsiteX1" fmla="*/ 61784 w 248952"/>
                <a:gd name="connsiteY1" fmla="*/ 457200 h 543697"/>
                <a:gd name="connsiteX2" fmla="*/ 98854 w 248952"/>
                <a:gd name="connsiteY2" fmla="*/ 420129 h 543697"/>
                <a:gd name="connsiteX3" fmla="*/ 185351 w 248952"/>
                <a:gd name="connsiteY3" fmla="*/ 321275 h 543697"/>
                <a:gd name="connsiteX4" fmla="*/ 210065 w 248952"/>
                <a:gd name="connsiteY4" fmla="*/ 284205 h 543697"/>
                <a:gd name="connsiteX5" fmla="*/ 210065 w 248952"/>
                <a:gd name="connsiteY5" fmla="*/ 247135 h 543697"/>
                <a:gd name="connsiteX6" fmla="*/ 135924 w 248952"/>
                <a:gd name="connsiteY6" fmla="*/ 135924 h 543697"/>
                <a:gd name="connsiteX7" fmla="*/ 111211 w 248952"/>
                <a:gd name="connsiteY7" fmla="*/ 98854 h 543697"/>
                <a:gd name="connsiteX8" fmla="*/ 86497 w 248952"/>
                <a:gd name="connsiteY8" fmla="*/ 61783 h 543697"/>
                <a:gd name="connsiteX9" fmla="*/ 61784 w 248952"/>
                <a:gd name="connsiteY9" fmla="*/ 0 h 54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952" h="543697">
                  <a:moveTo>
                    <a:pt x="0" y="543697"/>
                  </a:moveTo>
                  <a:cubicBezTo>
                    <a:pt x="20595" y="514865"/>
                    <a:pt x="39650" y="484868"/>
                    <a:pt x="61784" y="457200"/>
                  </a:cubicBezTo>
                  <a:cubicBezTo>
                    <a:pt x="72701" y="443554"/>
                    <a:pt x="88125" y="433923"/>
                    <a:pt x="98854" y="420129"/>
                  </a:cubicBezTo>
                  <a:cubicBezTo>
                    <a:pt x="176479" y="320325"/>
                    <a:pt x="113588" y="369118"/>
                    <a:pt x="185351" y="321275"/>
                  </a:cubicBezTo>
                  <a:cubicBezTo>
                    <a:pt x="193589" y="308918"/>
                    <a:pt x="198468" y="293482"/>
                    <a:pt x="210065" y="284205"/>
                  </a:cubicBezTo>
                  <a:cubicBezTo>
                    <a:pt x="244946" y="256300"/>
                    <a:pt x="276532" y="291445"/>
                    <a:pt x="210065" y="247135"/>
                  </a:cubicBezTo>
                  <a:lnTo>
                    <a:pt x="135924" y="135924"/>
                  </a:lnTo>
                  <a:lnTo>
                    <a:pt x="111211" y="98854"/>
                  </a:lnTo>
                  <a:lnTo>
                    <a:pt x="86497" y="61783"/>
                  </a:lnTo>
                  <a:cubicBezTo>
                    <a:pt x="71229" y="15976"/>
                    <a:pt x="79966" y="36363"/>
                    <a:pt x="61784" y="0"/>
                  </a:cubicBezTo>
                </a:path>
              </a:pathLst>
            </a:custGeom>
            <a:noFill/>
            <a:ln w="381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9B16484-8E02-7C4B-9960-552AE753F8CD}"/>
              </a:ext>
            </a:extLst>
          </p:cNvPr>
          <p:cNvGrpSpPr/>
          <p:nvPr/>
        </p:nvGrpSpPr>
        <p:grpSpPr>
          <a:xfrm rot="2723553" flipH="1" flipV="1">
            <a:off x="4106508" y="4498824"/>
            <a:ext cx="691978" cy="1122370"/>
            <a:chOff x="2817341" y="2372497"/>
            <a:chExt cx="691978" cy="1396314"/>
          </a:xfrm>
        </p:grpSpPr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07367410-4410-2742-9887-7AE31B5FC8B1}"/>
                </a:ext>
              </a:extLst>
            </p:cNvPr>
            <p:cNvSpPr/>
            <p:nvPr/>
          </p:nvSpPr>
          <p:spPr>
            <a:xfrm>
              <a:off x="2817341" y="2372497"/>
              <a:ext cx="691978" cy="1124465"/>
            </a:xfrm>
            <a:custGeom>
              <a:avLst/>
              <a:gdLst>
                <a:gd name="connsiteX0" fmla="*/ 0 w 691978"/>
                <a:gd name="connsiteY0" fmla="*/ 0 h 1124465"/>
                <a:gd name="connsiteX1" fmla="*/ 12356 w 691978"/>
                <a:gd name="connsiteY1" fmla="*/ 531341 h 1124465"/>
                <a:gd name="connsiteX2" fmla="*/ 49427 w 691978"/>
                <a:gd name="connsiteY2" fmla="*/ 691979 h 1124465"/>
                <a:gd name="connsiteX3" fmla="*/ 98854 w 691978"/>
                <a:gd name="connsiteY3" fmla="*/ 766119 h 1124465"/>
                <a:gd name="connsiteX4" fmla="*/ 148281 w 691978"/>
                <a:gd name="connsiteY4" fmla="*/ 827903 h 1124465"/>
                <a:gd name="connsiteX5" fmla="*/ 185351 w 691978"/>
                <a:gd name="connsiteY5" fmla="*/ 864973 h 1124465"/>
                <a:gd name="connsiteX6" fmla="*/ 234778 w 691978"/>
                <a:gd name="connsiteY6" fmla="*/ 902044 h 1124465"/>
                <a:gd name="connsiteX7" fmla="*/ 271848 w 691978"/>
                <a:gd name="connsiteY7" fmla="*/ 939114 h 1124465"/>
                <a:gd name="connsiteX8" fmla="*/ 308918 w 691978"/>
                <a:gd name="connsiteY8" fmla="*/ 951471 h 1124465"/>
                <a:gd name="connsiteX9" fmla="*/ 345989 w 691978"/>
                <a:gd name="connsiteY9" fmla="*/ 976184 h 1124465"/>
                <a:gd name="connsiteX10" fmla="*/ 407773 w 691978"/>
                <a:gd name="connsiteY10" fmla="*/ 1025611 h 1124465"/>
                <a:gd name="connsiteX11" fmla="*/ 556054 w 691978"/>
                <a:gd name="connsiteY11" fmla="*/ 1099752 h 1124465"/>
                <a:gd name="connsiteX12" fmla="*/ 642551 w 691978"/>
                <a:gd name="connsiteY12" fmla="*/ 1112108 h 1124465"/>
                <a:gd name="connsiteX13" fmla="*/ 691978 w 691978"/>
                <a:gd name="connsiteY13" fmla="*/ 1124465 h 1124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1978" h="1124465">
                  <a:moveTo>
                    <a:pt x="0" y="0"/>
                  </a:moveTo>
                  <a:cubicBezTo>
                    <a:pt x="4119" y="177114"/>
                    <a:pt x="4981" y="354333"/>
                    <a:pt x="12356" y="531341"/>
                  </a:cubicBezTo>
                  <a:cubicBezTo>
                    <a:pt x="13266" y="553191"/>
                    <a:pt x="48903" y="691193"/>
                    <a:pt x="49427" y="691979"/>
                  </a:cubicBezTo>
                  <a:lnTo>
                    <a:pt x="98854" y="766119"/>
                  </a:lnTo>
                  <a:cubicBezTo>
                    <a:pt x="119138" y="826974"/>
                    <a:pt x="96688" y="784909"/>
                    <a:pt x="148281" y="827903"/>
                  </a:cubicBezTo>
                  <a:cubicBezTo>
                    <a:pt x="161706" y="839090"/>
                    <a:pt x="172083" y="853600"/>
                    <a:pt x="185351" y="864973"/>
                  </a:cubicBezTo>
                  <a:cubicBezTo>
                    <a:pt x="200988" y="878376"/>
                    <a:pt x="219141" y="888641"/>
                    <a:pt x="234778" y="902044"/>
                  </a:cubicBezTo>
                  <a:cubicBezTo>
                    <a:pt x="248046" y="913417"/>
                    <a:pt x="257308" y="929421"/>
                    <a:pt x="271848" y="939114"/>
                  </a:cubicBezTo>
                  <a:cubicBezTo>
                    <a:pt x="282686" y="946339"/>
                    <a:pt x="297268" y="945646"/>
                    <a:pt x="308918" y="951471"/>
                  </a:cubicBezTo>
                  <a:cubicBezTo>
                    <a:pt x="322201" y="958113"/>
                    <a:pt x="333632" y="967946"/>
                    <a:pt x="345989" y="976184"/>
                  </a:cubicBezTo>
                  <a:cubicBezTo>
                    <a:pt x="391651" y="1044679"/>
                    <a:pt x="344576" y="990501"/>
                    <a:pt x="407773" y="1025611"/>
                  </a:cubicBezTo>
                  <a:cubicBezTo>
                    <a:pt x="475540" y="1063259"/>
                    <a:pt x="478336" y="1088650"/>
                    <a:pt x="556054" y="1099752"/>
                  </a:cubicBezTo>
                  <a:cubicBezTo>
                    <a:pt x="584886" y="1103871"/>
                    <a:pt x="613896" y="1106898"/>
                    <a:pt x="642551" y="1112108"/>
                  </a:cubicBezTo>
                  <a:cubicBezTo>
                    <a:pt x="659260" y="1115146"/>
                    <a:pt x="691978" y="1124465"/>
                    <a:pt x="691978" y="1124465"/>
                  </a:cubicBezTo>
                </a:path>
              </a:pathLst>
            </a:custGeom>
            <a:noFill/>
            <a:ln w="2857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D8B36DE7-0DD8-4648-9A33-CB4A1CFCEE73}"/>
                </a:ext>
              </a:extLst>
            </p:cNvPr>
            <p:cNvSpPr/>
            <p:nvPr/>
          </p:nvSpPr>
          <p:spPr>
            <a:xfrm>
              <a:off x="3249827" y="3225114"/>
              <a:ext cx="248952" cy="543697"/>
            </a:xfrm>
            <a:custGeom>
              <a:avLst/>
              <a:gdLst>
                <a:gd name="connsiteX0" fmla="*/ 0 w 248952"/>
                <a:gd name="connsiteY0" fmla="*/ 543697 h 543697"/>
                <a:gd name="connsiteX1" fmla="*/ 61784 w 248952"/>
                <a:gd name="connsiteY1" fmla="*/ 457200 h 543697"/>
                <a:gd name="connsiteX2" fmla="*/ 98854 w 248952"/>
                <a:gd name="connsiteY2" fmla="*/ 420129 h 543697"/>
                <a:gd name="connsiteX3" fmla="*/ 185351 w 248952"/>
                <a:gd name="connsiteY3" fmla="*/ 321275 h 543697"/>
                <a:gd name="connsiteX4" fmla="*/ 210065 w 248952"/>
                <a:gd name="connsiteY4" fmla="*/ 284205 h 543697"/>
                <a:gd name="connsiteX5" fmla="*/ 210065 w 248952"/>
                <a:gd name="connsiteY5" fmla="*/ 247135 h 543697"/>
                <a:gd name="connsiteX6" fmla="*/ 135924 w 248952"/>
                <a:gd name="connsiteY6" fmla="*/ 135924 h 543697"/>
                <a:gd name="connsiteX7" fmla="*/ 111211 w 248952"/>
                <a:gd name="connsiteY7" fmla="*/ 98854 h 543697"/>
                <a:gd name="connsiteX8" fmla="*/ 86497 w 248952"/>
                <a:gd name="connsiteY8" fmla="*/ 61783 h 543697"/>
                <a:gd name="connsiteX9" fmla="*/ 61784 w 248952"/>
                <a:gd name="connsiteY9" fmla="*/ 0 h 54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952" h="543697">
                  <a:moveTo>
                    <a:pt x="0" y="543697"/>
                  </a:moveTo>
                  <a:cubicBezTo>
                    <a:pt x="20595" y="514865"/>
                    <a:pt x="39650" y="484868"/>
                    <a:pt x="61784" y="457200"/>
                  </a:cubicBezTo>
                  <a:cubicBezTo>
                    <a:pt x="72701" y="443554"/>
                    <a:pt x="88125" y="433923"/>
                    <a:pt x="98854" y="420129"/>
                  </a:cubicBezTo>
                  <a:cubicBezTo>
                    <a:pt x="176479" y="320325"/>
                    <a:pt x="113588" y="369118"/>
                    <a:pt x="185351" y="321275"/>
                  </a:cubicBezTo>
                  <a:cubicBezTo>
                    <a:pt x="193589" y="308918"/>
                    <a:pt x="198468" y="293482"/>
                    <a:pt x="210065" y="284205"/>
                  </a:cubicBezTo>
                  <a:cubicBezTo>
                    <a:pt x="244946" y="256300"/>
                    <a:pt x="276532" y="291445"/>
                    <a:pt x="210065" y="247135"/>
                  </a:cubicBezTo>
                  <a:lnTo>
                    <a:pt x="135924" y="135924"/>
                  </a:lnTo>
                  <a:lnTo>
                    <a:pt x="111211" y="98854"/>
                  </a:lnTo>
                  <a:lnTo>
                    <a:pt x="86497" y="61783"/>
                  </a:lnTo>
                  <a:cubicBezTo>
                    <a:pt x="71229" y="15976"/>
                    <a:pt x="79966" y="36363"/>
                    <a:pt x="61784" y="0"/>
                  </a:cubicBezTo>
                </a:path>
              </a:pathLst>
            </a:custGeom>
            <a:noFill/>
            <a:ln w="381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5D5D482-BA04-244D-865C-1BCB0E45E3CE}"/>
              </a:ext>
            </a:extLst>
          </p:cNvPr>
          <p:cNvGrpSpPr/>
          <p:nvPr/>
        </p:nvGrpSpPr>
        <p:grpSpPr>
          <a:xfrm rot="3646275">
            <a:off x="2979306" y="4477969"/>
            <a:ext cx="928158" cy="846520"/>
            <a:chOff x="2817341" y="2372497"/>
            <a:chExt cx="691978" cy="1396314"/>
          </a:xfrm>
        </p:grpSpPr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19022169-B0AB-B944-9333-6C94BED007A6}"/>
                </a:ext>
              </a:extLst>
            </p:cNvPr>
            <p:cNvSpPr/>
            <p:nvPr/>
          </p:nvSpPr>
          <p:spPr>
            <a:xfrm>
              <a:off x="2817341" y="2372497"/>
              <a:ext cx="691978" cy="1124465"/>
            </a:xfrm>
            <a:custGeom>
              <a:avLst/>
              <a:gdLst>
                <a:gd name="connsiteX0" fmla="*/ 0 w 691978"/>
                <a:gd name="connsiteY0" fmla="*/ 0 h 1124465"/>
                <a:gd name="connsiteX1" fmla="*/ 12356 w 691978"/>
                <a:gd name="connsiteY1" fmla="*/ 531341 h 1124465"/>
                <a:gd name="connsiteX2" fmla="*/ 49427 w 691978"/>
                <a:gd name="connsiteY2" fmla="*/ 691979 h 1124465"/>
                <a:gd name="connsiteX3" fmla="*/ 98854 w 691978"/>
                <a:gd name="connsiteY3" fmla="*/ 766119 h 1124465"/>
                <a:gd name="connsiteX4" fmla="*/ 148281 w 691978"/>
                <a:gd name="connsiteY4" fmla="*/ 827903 h 1124465"/>
                <a:gd name="connsiteX5" fmla="*/ 185351 w 691978"/>
                <a:gd name="connsiteY5" fmla="*/ 864973 h 1124465"/>
                <a:gd name="connsiteX6" fmla="*/ 234778 w 691978"/>
                <a:gd name="connsiteY6" fmla="*/ 902044 h 1124465"/>
                <a:gd name="connsiteX7" fmla="*/ 271848 w 691978"/>
                <a:gd name="connsiteY7" fmla="*/ 939114 h 1124465"/>
                <a:gd name="connsiteX8" fmla="*/ 308918 w 691978"/>
                <a:gd name="connsiteY8" fmla="*/ 951471 h 1124465"/>
                <a:gd name="connsiteX9" fmla="*/ 345989 w 691978"/>
                <a:gd name="connsiteY9" fmla="*/ 976184 h 1124465"/>
                <a:gd name="connsiteX10" fmla="*/ 407773 w 691978"/>
                <a:gd name="connsiteY10" fmla="*/ 1025611 h 1124465"/>
                <a:gd name="connsiteX11" fmla="*/ 556054 w 691978"/>
                <a:gd name="connsiteY11" fmla="*/ 1099752 h 1124465"/>
                <a:gd name="connsiteX12" fmla="*/ 642551 w 691978"/>
                <a:gd name="connsiteY12" fmla="*/ 1112108 h 1124465"/>
                <a:gd name="connsiteX13" fmla="*/ 691978 w 691978"/>
                <a:gd name="connsiteY13" fmla="*/ 1124465 h 1124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91978" h="1124465">
                  <a:moveTo>
                    <a:pt x="0" y="0"/>
                  </a:moveTo>
                  <a:cubicBezTo>
                    <a:pt x="4119" y="177114"/>
                    <a:pt x="4981" y="354333"/>
                    <a:pt x="12356" y="531341"/>
                  </a:cubicBezTo>
                  <a:cubicBezTo>
                    <a:pt x="13266" y="553191"/>
                    <a:pt x="48903" y="691193"/>
                    <a:pt x="49427" y="691979"/>
                  </a:cubicBezTo>
                  <a:lnTo>
                    <a:pt x="98854" y="766119"/>
                  </a:lnTo>
                  <a:cubicBezTo>
                    <a:pt x="119138" y="826974"/>
                    <a:pt x="96688" y="784909"/>
                    <a:pt x="148281" y="827903"/>
                  </a:cubicBezTo>
                  <a:cubicBezTo>
                    <a:pt x="161706" y="839090"/>
                    <a:pt x="172083" y="853600"/>
                    <a:pt x="185351" y="864973"/>
                  </a:cubicBezTo>
                  <a:cubicBezTo>
                    <a:pt x="200988" y="878376"/>
                    <a:pt x="219141" y="888641"/>
                    <a:pt x="234778" y="902044"/>
                  </a:cubicBezTo>
                  <a:cubicBezTo>
                    <a:pt x="248046" y="913417"/>
                    <a:pt x="257308" y="929421"/>
                    <a:pt x="271848" y="939114"/>
                  </a:cubicBezTo>
                  <a:cubicBezTo>
                    <a:pt x="282686" y="946339"/>
                    <a:pt x="297268" y="945646"/>
                    <a:pt x="308918" y="951471"/>
                  </a:cubicBezTo>
                  <a:cubicBezTo>
                    <a:pt x="322201" y="958113"/>
                    <a:pt x="333632" y="967946"/>
                    <a:pt x="345989" y="976184"/>
                  </a:cubicBezTo>
                  <a:cubicBezTo>
                    <a:pt x="391651" y="1044679"/>
                    <a:pt x="344576" y="990501"/>
                    <a:pt x="407773" y="1025611"/>
                  </a:cubicBezTo>
                  <a:cubicBezTo>
                    <a:pt x="475540" y="1063259"/>
                    <a:pt x="478336" y="1088650"/>
                    <a:pt x="556054" y="1099752"/>
                  </a:cubicBezTo>
                  <a:cubicBezTo>
                    <a:pt x="584886" y="1103871"/>
                    <a:pt x="613896" y="1106898"/>
                    <a:pt x="642551" y="1112108"/>
                  </a:cubicBezTo>
                  <a:cubicBezTo>
                    <a:pt x="659260" y="1115146"/>
                    <a:pt x="691978" y="1124465"/>
                    <a:pt x="691978" y="1124465"/>
                  </a:cubicBezTo>
                </a:path>
              </a:pathLst>
            </a:custGeom>
            <a:noFill/>
            <a:ln w="2857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C6A99B5D-1A94-1C4E-B42A-29D78AB1C362}"/>
                </a:ext>
              </a:extLst>
            </p:cNvPr>
            <p:cNvSpPr/>
            <p:nvPr/>
          </p:nvSpPr>
          <p:spPr>
            <a:xfrm>
              <a:off x="3249827" y="3225114"/>
              <a:ext cx="248952" cy="543697"/>
            </a:xfrm>
            <a:custGeom>
              <a:avLst/>
              <a:gdLst>
                <a:gd name="connsiteX0" fmla="*/ 0 w 248952"/>
                <a:gd name="connsiteY0" fmla="*/ 543697 h 543697"/>
                <a:gd name="connsiteX1" fmla="*/ 61784 w 248952"/>
                <a:gd name="connsiteY1" fmla="*/ 457200 h 543697"/>
                <a:gd name="connsiteX2" fmla="*/ 98854 w 248952"/>
                <a:gd name="connsiteY2" fmla="*/ 420129 h 543697"/>
                <a:gd name="connsiteX3" fmla="*/ 185351 w 248952"/>
                <a:gd name="connsiteY3" fmla="*/ 321275 h 543697"/>
                <a:gd name="connsiteX4" fmla="*/ 210065 w 248952"/>
                <a:gd name="connsiteY4" fmla="*/ 284205 h 543697"/>
                <a:gd name="connsiteX5" fmla="*/ 210065 w 248952"/>
                <a:gd name="connsiteY5" fmla="*/ 247135 h 543697"/>
                <a:gd name="connsiteX6" fmla="*/ 135924 w 248952"/>
                <a:gd name="connsiteY6" fmla="*/ 135924 h 543697"/>
                <a:gd name="connsiteX7" fmla="*/ 111211 w 248952"/>
                <a:gd name="connsiteY7" fmla="*/ 98854 h 543697"/>
                <a:gd name="connsiteX8" fmla="*/ 86497 w 248952"/>
                <a:gd name="connsiteY8" fmla="*/ 61783 h 543697"/>
                <a:gd name="connsiteX9" fmla="*/ 61784 w 248952"/>
                <a:gd name="connsiteY9" fmla="*/ 0 h 543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952" h="543697">
                  <a:moveTo>
                    <a:pt x="0" y="543697"/>
                  </a:moveTo>
                  <a:cubicBezTo>
                    <a:pt x="20595" y="514865"/>
                    <a:pt x="39650" y="484868"/>
                    <a:pt x="61784" y="457200"/>
                  </a:cubicBezTo>
                  <a:cubicBezTo>
                    <a:pt x="72701" y="443554"/>
                    <a:pt x="88125" y="433923"/>
                    <a:pt x="98854" y="420129"/>
                  </a:cubicBezTo>
                  <a:cubicBezTo>
                    <a:pt x="176479" y="320325"/>
                    <a:pt x="113588" y="369118"/>
                    <a:pt x="185351" y="321275"/>
                  </a:cubicBezTo>
                  <a:cubicBezTo>
                    <a:pt x="193589" y="308918"/>
                    <a:pt x="198468" y="293482"/>
                    <a:pt x="210065" y="284205"/>
                  </a:cubicBezTo>
                  <a:cubicBezTo>
                    <a:pt x="244946" y="256300"/>
                    <a:pt x="276532" y="291445"/>
                    <a:pt x="210065" y="247135"/>
                  </a:cubicBezTo>
                  <a:lnTo>
                    <a:pt x="135924" y="135924"/>
                  </a:lnTo>
                  <a:lnTo>
                    <a:pt x="111211" y="98854"/>
                  </a:lnTo>
                  <a:lnTo>
                    <a:pt x="86497" y="61783"/>
                  </a:lnTo>
                  <a:cubicBezTo>
                    <a:pt x="71229" y="15976"/>
                    <a:pt x="79966" y="36363"/>
                    <a:pt x="61784" y="0"/>
                  </a:cubicBezTo>
                </a:path>
              </a:pathLst>
            </a:custGeom>
            <a:noFill/>
            <a:ln w="38100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" name="Rounded Rectangular Callout 40">
            <a:extLst>
              <a:ext uri="{FF2B5EF4-FFF2-40B4-BE49-F238E27FC236}">
                <a16:creationId xmlns:a16="http://schemas.microsoft.com/office/drawing/2014/main" id="{A22820F4-F280-F34E-A014-1ECE17011801}"/>
              </a:ext>
            </a:extLst>
          </p:cNvPr>
          <p:cNvSpPr/>
          <p:nvPr/>
        </p:nvSpPr>
        <p:spPr>
          <a:xfrm>
            <a:off x="5124798" y="3595823"/>
            <a:ext cx="3690552" cy="1127373"/>
          </a:xfrm>
          <a:prstGeom prst="wedgeRoundRectCallout">
            <a:avLst>
              <a:gd name="adj1" fmla="val -56127"/>
              <a:gd name="adj2" fmla="val 8694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Key Observation 2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Every subset of cities must be arrived to (once) and left from (once).</a:t>
            </a:r>
          </a:p>
        </p:txBody>
      </p:sp>
    </p:spTree>
    <p:extLst>
      <p:ext uri="{BB962C8B-B14F-4D97-AF65-F5344CB8AC3E}">
        <p14:creationId xmlns:p14="http://schemas.microsoft.com/office/powerpoint/2010/main" val="728547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Traveling Salesman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455152" cy="50292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dirty="0"/>
              <a:t>So let’s add subtour elimination constraints:</a:t>
            </a:r>
          </a:p>
          <a:p>
            <a:pPr>
              <a:spcBef>
                <a:spcPts val="1200"/>
              </a:spcBef>
            </a:pPr>
            <a:endParaRPr lang="en-US" sz="2200" dirty="0"/>
          </a:p>
          <a:p>
            <a:pPr>
              <a:spcBef>
                <a:spcPts val="1200"/>
              </a:spcBef>
            </a:pPr>
            <a:endParaRPr lang="en-US" sz="2200" dirty="0"/>
          </a:p>
          <a:p>
            <a:pPr marL="0" indent="0">
              <a:spcBef>
                <a:spcPts val="1200"/>
              </a:spcBef>
              <a:buNone/>
            </a:pPr>
            <a:endParaRPr lang="en-US" sz="2200" dirty="0"/>
          </a:p>
          <a:p>
            <a:pPr>
              <a:spcBef>
                <a:spcPts val="1200"/>
              </a:spcBef>
            </a:pPr>
            <a:r>
              <a:rPr lang="en-US" sz="2200" dirty="0"/>
              <a:t>But there’s so many subsets! In practice, we use </a:t>
            </a:r>
            <a:r>
              <a:rPr lang="en-US" sz="2200" dirty="0">
                <a:solidFill>
                  <a:srgbClr val="C00000"/>
                </a:solidFill>
              </a:rPr>
              <a:t>lazy constraints</a:t>
            </a:r>
            <a:r>
              <a:rPr lang="en-US" sz="2200" dirty="0"/>
              <a:t>.</a:t>
            </a:r>
            <a:endParaRPr lang="en-US" sz="2200" dirty="0">
              <a:solidFill>
                <a:srgbClr val="C00000"/>
              </a:solidFill>
            </a:endParaRPr>
          </a:p>
          <a:p>
            <a:pPr lvl="1">
              <a:spcBef>
                <a:spcPts val="1200"/>
              </a:spcBef>
            </a:pPr>
            <a:r>
              <a:rPr lang="en-US" sz="2000" dirty="0"/>
              <a:t>Get solution without any subtour constraints. 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If solution has a subtour, add constraint and resolve. </a:t>
            </a:r>
          </a:p>
          <a:p>
            <a:pPr lvl="1">
              <a:spcBef>
                <a:spcPts val="1200"/>
              </a:spcBef>
            </a:pPr>
            <a:r>
              <a:rPr lang="en-US" sz="2000" dirty="0"/>
              <a:t>Rinse. Lather. Repeat. </a:t>
            </a:r>
          </a:p>
          <a:p>
            <a:pPr>
              <a:spcBef>
                <a:spcPts val="1200"/>
              </a:spcBef>
            </a:pPr>
            <a:r>
              <a:rPr lang="en-US" sz="2300" dirty="0"/>
              <a:t>Typically you only need to repeat a few times! This works great in practice.</a:t>
            </a:r>
          </a:p>
          <a:p>
            <a:pPr lvl="1">
              <a:spcBef>
                <a:spcPts val="1200"/>
              </a:spcBef>
            </a:pPr>
            <a:endParaRPr lang="en-US" sz="1900" dirty="0"/>
          </a:p>
        </p:txBody>
      </p:sp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5AECCD0C-E17E-8441-B0B7-5F88C273C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850" y="2122755"/>
            <a:ext cx="51943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021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Knapsack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1600200"/>
                <a:ext cx="8455152" cy="4648200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1200"/>
                  </a:spcBef>
                  <a:buNone/>
                </a:pPr>
                <a:r>
                  <a:rPr lang="en-US" sz="2200" b="1" dirty="0"/>
                  <a:t>“</a:t>
                </a:r>
                <a:r>
                  <a:rPr lang="en-US" sz="2200" dirty="0"/>
                  <a:t>In which order should drivers supply buyers?”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200" dirty="0"/>
                  <a:t>We are given </a:t>
                </a:r>
                <a:r>
                  <a:rPr lang="en-US" sz="2200" dirty="0">
                    <a:solidFill>
                      <a:srgbClr val="7030A0"/>
                    </a:solidFill>
                  </a:rPr>
                  <a:t>n</a:t>
                </a:r>
                <a:r>
                  <a:rPr lang="en-US" sz="2200" dirty="0"/>
                  <a:t> items (turkeys) to be packed in a knapsack (truck)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200" dirty="0"/>
                  <a:t>Each item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200" dirty="0"/>
                  <a:t> has a 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200" dirty="0"/>
                  <a:t>, and a weight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200" i="1" dirty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200" dirty="0">
                  <a:solidFill>
                    <a:srgbClr val="7030A0"/>
                  </a:solidFill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sz="2200" dirty="0"/>
                  <a:t>The total capacity of the knapsack is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sz="2200" dirty="0"/>
              </a:p>
              <a:p>
                <a:pPr>
                  <a:spcBef>
                    <a:spcPts val="1200"/>
                  </a:spcBef>
                </a:pPr>
                <a:r>
                  <a:rPr lang="en-US" sz="2200" dirty="0"/>
                  <a:t>Objective is to choose maximum value subset of items that fit in the knapsack.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1600200"/>
                <a:ext cx="8455152" cy="4648200"/>
              </a:xfrm>
              <a:blipFill>
                <a:blip r:embed="rId3"/>
                <a:stretch>
                  <a:fillRect l="-900" t="-1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58276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Knapsack problem</a:t>
            </a:r>
          </a:p>
        </p:txBody>
      </p:sp>
      <p:pic>
        <p:nvPicPr>
          <p:cNvPr id="4" name="Content Placeholder 3" descr="Screen Shot 2016-10-27 at 2.11.21 PM.png">
            <a:extLst>
              <a:ext uri="{FF2B5EF4-FFF2-40B4-BE49-F238E27FC236}">
                <a16:creationId xmlns:a16="http://schemas.microsoft.com/office/drawing/2014/main" id="{1A6E53C6-DF85-1444-A9F8-4286256EA292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87" y="1600200"/>
            <a:ext cx="77470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642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500" dirty="0"/>
              <a:t>Project proposal due this </a:t>
            </a:r>
            <a:r>
              <a:rPr lang="en-US" sz="2500" dirty="0">
                <a:solidFill>
                  <a:srgbClr val="FF0000"/>
                </a:solidFill>
              </a:rPr>
              <a:t>Wed. 11/10 </a:t>
            </a:r>
            <a:r>
              <a:rPr lang="en-US" sz="2500" dirty="0"/>
              <a:t>at 11:59pm</a:t>
            </a:r>
          </a:p>
          <a:p>
            <a:pPr lvl="1">
              <a:spcBef>
                <a:spcPts val="1200"/>
              </a:spcBef>
            </a:pPr>
            <a:r>
              <a:rPr lang="en-US" sz="2200" dirty="0"/>
              <a:t>Examples of projects and proposals on Canvas.</a:t>
            </a:r>
          </a:p>
          <a:p>
            <a:pPr lvl="1">
              <a:spcBef>
                <a:spcPts val="1200"/>
              </a:spcBef>
            </a:pPr>
            <a:r>
              <a:rPr lang="en-US" sz="2200" dirty="0"/>
              <a:t>In groups, only one person needs to upload.</a:t>
            </a:r>
          </a:p>
          <a:p>
            <a:pPr>
              <a:spcBef>
                <a:spcPts val="1200"/>
              </a:spcBef>
            </a:pPr>
            <a:r>
              <a:rPr lang="en-US" sz="2500" dirty="0"/>
              <a:t>Remaining assignments:</a:t>
            </a:r>
          </a:p>
          <a:p>
            <a:pPr lvl="1">
              <a:spcBef>
                <a:spcPts val="1200"/>
              </a:spcBef>
            </a:pPr>
            <a:r>
              <a:rPr lang="en-US" sz="1900" dirty="0"/>
              <a:t>HW4 – Collaborative Filtering 		due 11/19</a:t>
            </a:r>
          </a:p>
          <a:p>
            <a:pPr lvl="1">
              <a:spcBef>
                <a:spcPts val="1200"/>
              </a:spcBef>
            </a:pPr>
            <a:r>
              <a:rPr lang="en-US" sz="1900" dirty="0"/>
              <a:t>Case Study - </a:t>
            </a:r>
            <a:r>
              <a:rPr lang="en-US" sz="1900" dirty="0" err="1"/>
              <a:t>Vungle</a:t>
            </a:r>
            <a:r>
              <a:rPr lang="en-US" sz="1900" dirty="0"/>
              <a:t>			due 11/22</a:t>
            </a:r>
          </a:p>
          <a:p>
            <a:pPr lvl="1">
              <a:spcBef>
                <a:spcPts val="1200"/>
              </a:spcBef>
            </a:pPr>
            <a:r>
              <a:rPr lang="en-US" sz="1900" dirty="0"/>
              <a:t>Case Study 	- Auctions		due 11/24</a:t>
            </a:r>
          </a:p>
          <a:p>
            <a:pPr lvl="1">
              <a:spcBef>
                <a:spcPts val="1200"/>
              </a:spcBef>
            </a:pPr>
            <a:r>
              <a:rPr lang="en-US" sz="1900" dirty="0"/>
              <a:t>HW5 - Bandits			due 11/26</a:t>
            </a:r>
          </a:p>
          <a:p>
            <a:pPr lvl="1">
              <a:spcBef>
                <a:spcPts val="1200"/>
              </a:spcBef>
            </a:pPr>
            <a:r>
              <a:rPr lang="en-US" sz="1900" dirty="0"/>
              <a:t>Final Project Report			due 12/8</a:t>
            </a:r>
            <a:endParaRPr lang="en-US" sz="2200" dirty="0"/>
          </a:p>
          <a:p>
            <a:pPr>
              <a:spcBef>
                <a:spcPts val="1200"/>
              </a:spcBef>
            </a:pPr>
            <a:endParaRPr lang="en-US" sz="2200" dirty="0"/>
          </a:p>
          <a:p>
            <a:pPr>
              <a:spcBef>
                <a:spcPts val="1200"/>
              </a:spcBef>
            </a:pPr>
            <a:endParaRPr lang="en-US" sz="2200" dirty="0"/>
          </a:p>
          <a:p>
            <a:pPr marL="0" indent="0">
              <a:spcBef>
                <a:spcPts val="1200"/>
              </a:spcBef>
              <a:buNone/>
            </a:pPr>
            <a:endParaRPr lang="en-US" sz="2500" dirty="0"/>
          </a:p>
          <a:p>
            <a:pPr lvl="1">
              <a:spcBef>
                <a:spcPts val="1200"/>
              </a:spcBef>
            </a:pPr>
            <a:endParaRPr lang="en-US" sz="2200" dirty="0"/>
          </a:p>
          <a:p>
            <a:pPr lvl="1">
              <a:spcBef>
                <a:spcPts val="1200"/>
              </a:spcBef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33888776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ermat&amp;#39;s Library on Twitter: &amp;quot;In 1939, George Dantzig, a graduate student  at UC Berkeley, solved two open problems in statistical theory, which he  had mistaken for homework after arriving late to a">
            <a:extLst>
              <a:ext uri="{FF2B5EF4-FFF2-40B4-BE49-F238E27FC236}">
                <a16:creationId xmlns:a16="http://schemas.microsoft.com/office/drawing/2014/main" id="{F32B4D2B-0919-3748-A33D-09D841AA4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181" y="1752600"/>
            <a:ext cx="3520412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7769352" cy="5029200"/>
          </a:xfrm>
        </p:spPr>
        <p:txBody>
          <a:bodyPr>
            <a:normAutofit/>
          </a:bodyPr>
          <a:lstStyle/>
          <a:p>
            <a:pPr marL="0" indent="0" algn="ctr">
              <a:spcBef>
                <a:spcPts val="1200"/>
              </a:spcBef>
              <a:buNone/>
            </a:pPr>
            <a:endParaRPr lang="en-US" sz="2400" dirty="0"/>
          </a:p>
          <a:p>
            <a:pPr marL="0" indent="0" algn="ctr">
              <a:spcBef>
                <a:spcPts val="1200"/>
              </a:spcBef>
              <a:buNone/>
            </a:pPr>
            <a:endParaRPr lang="en-US" sz="2400" dirty="0"/>
          </a:p>
          <a:p>
            <a:pPr marL="0" indent="0" algn="ctr">
              <a:spcBef>
                <a:spcPts val="1200"/>
              </a:spcBef>
              <a:buNone/>
            </a:pPr>
            <a:endParaRPr lang="en-US" sz="2400" dirty="0"/>
          </a:p>
          <a:p>
            <a:pPr marL="0" indent="0" algn="ctr">
              <a:spcBef>
                <a:spcPts val="1200"/>
              </a:spcBef>
              <a:buNone/>
            </a:pPr>
            <a:endParaRPr lang="en-US" sz="2400" dirty="0"/>
          </a:p>
          <a:p>
            <a:pPr marL="0" indent="0" algn="ctr">
              <a:spcBef>
                <a:spcPts val="1200"/>
              </a:spcBef>
              <a:buNone/>
            </a:pPr>
            <a:endParaRPr lang="en-US" sz="2400" dirty="0"/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Analytics: Use </a:t>
            </a:r>
            <a:r>
              <a:rPr lang="en-US" sz="2400" b="1" dirty="0"/>
              <a:t>data</a:t>
            </a:r>
            <a:r>
              <a:rPr lang="en-US" sz="2400" dirty="0"/>
              <a:t> and </a:t>
            </a:r>
            <a:r>
              <a:rPr lang="en-US" sz="2400" b="1" dirty="0"/>
              <a:t>models</a:t>
            </a:r>
            <a:r>
              <a:rPr lang="en-US" sz="2400" dirty="0"/>
              <a:t> to make a </a:t>
            </a:r>
            <a:r>
              <a:rPr lang="en-US" sz="2400" b="1" dirty="0"/>
              <a:t>recommendation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dirty="0"/>
              <a:t>to solve a </a:t>
            </a:r>
            <a:r>
              <a:rPr lang="en-US" sz="2400" b="1" dirty="0"/>
              <a:t>problem.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E2A254-E6FA-5649-83E8-FEC7B8D87C91}"/>
              </a:ext>
            </a:extLst>
          </p:cNvPr>
          <p:cNvSpPr/>
          <p:nvPr/>
        </p:nvSpPr>
        <p:spPr>
          <a:xfrm>
            <a:off x="457200" y="5029200"/>
            <a:ext cx="26670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1. Data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Data cleaning &amp; outliers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Missing value &amp; imputation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Descriptive analysis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BBEC19-FF0E-B04D-97DD-464BBEF2F150}"/>
              </a:ext>
            </a:extLst>
          </p:cNvPr>
          <p:cNvSpPr/>
          <p:nvPr/>
        </p:nvSpPr>
        <p:spPr>
          <a:xfrm>
            <a:off x="6099048" y="5029200"/>
            <a:ext cx="26670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3. Decisions</a:t>
            </a:r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Optimization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Bandits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Collaborative Filtering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9E2D13C-47E0-8D47-90DF-AD9A4513C9EE}"/>
              </a:ext>
            </a:extLst>
          </p:cNvPr>
          <p:cNvSpPr/>
          <p:nvPr/>
        </p:nvSpPr>
        <p:spPr>
          <a:xfrm>
            <a:off x="3278124" y="5029200"/>
            <a:ext cx="26670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2. Models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Regression/Classification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Time Series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MNL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233948-3134-1243-A79B-9F98BE0AA145}"/>
              </a:ext>
            </a:extLst>
          </p:cNvPr>
          <p:cNvSpPr/>
          <p:nvPr/>
        </p:nvSpPr>
        <p:spPr>
          <a:xfrm>
            <a:off x="1351542" y="2276772"/>
            <a:ext cx="35100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dirty="0"/>
              <a:t>“The purpose of a theory is to solve the problem that motivated the theory.” – George Dantzig</a:t>
            </a:r>
          </a:p>
        </p:txBody>
      </p:sp>
    </p:spTree>
    <p:extLst>
      <p:ext uri="{BB962C8B-B14F-4D97-AF65-F5344CB8AC3E}">
        <p14:creationId xmlns:p14="http://schemas.microsoft.com/office/powerpoint/2010/main" val="3876292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074152" cy="44958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500" dirty="0"/>
              <a:t>You </a:t>
            </a:r>
            <a:r>
              <a:rPr lang="en-US" sz="2500" b="1" dirty="0"/>
              <a:t>should</a:t>
            </a:r>
            <a:r>
              <a:rPr lang="en-US" sz="2500" dirty="0"/>
              <a:t> convince us that:</a:t>
            </a:r>
          </a:p>
          <a:p>
            <a:pPr lvl="1">
              <a:spcBef>
                <a:spcPts val="1200"/>
              </a:spcBef>
            </a:pPr>
            <a:r>
              <a:rPr lang="en-US" sz="2200" dirty="0"/>
              <a:t>Your problem is useful to solve.</a:t>
            </a:r>
          </a:p>
          <a:p>
            <a:pPr lvl="1">
              <a:spcBef>
                <a:spcPts val="1200"/>
              </a:spcBef>
            </a:pPr>
            <a:r>
              <a:rPr lang="en-US" sz="2200" dirty="0"/>
              <a:t>Your approach is a reasonable way to solve this problem.</a:t>
            </a:r>
          </a:p>
          <a:p>
            <a:pPr lvl="1">
              <a:spcBef>
                <a:spcPts val="1200"/>
              </a:spcBef>
            </a:pPr>
            <a:r>
              <a:rPr lang="en-US" sz="2200" dirty="0"/>
              <a:t>Your approach gives interesting insights/recommendations.</a:t>
            </a:r>
          </a:p>
          <a:p>
            <a:pPr>
              <a:spcBef>
                <a:spcPts val="1200"/>
              </a:spcBef>
            </a:pPr>
            <a:r>
              <a:rPr lang="en-US" sz="2500" dirty="0"/>
              <a:t>You </a:t>
            </a:r>
            <a:r>
              <a:rPr lang="en-US" sz="2500" b="1" dirty="0"/>
              <a:t>don’t need </a:t>
            </a:r>
            <a:r>
              <a:rPr lang="en-US" sz="2500" dirty="0"/>
              <a:t>to:</a:t>
            </a:r>
          </a:p>
          <a:p>
            <a:pPr lvl="1">
              <a:spcBef>
                <a:spcPts val="1200"/>
              </a:spcBef>
            </a:pPr>
            <a:r>
              <a:rPr lang="en-US" sz="2200" dirty="0"/>
              <a:t>Solve climate change or show a $2B increase in profit.</a:t>
            </a:r>
          </a:p>
          <a:p>
            <a:pPr lvl="1">
              <a:spcBef>
                <a:spcPts val="1200"/>
              </a:spcBef>
            </a:pPr>
            <a:r>
              <a:rPr lang="en-US" sz="2200" dirty="0"/>
              <a:t>Develop Nobel-prize winning methodology.</a:t>
            </a:r>
          </a:p>
          <a:p>
            <a:pPr>
              <a:spcBef>
                <a:spcPts val="1200"/>
              </a:spcBef>
            </a:pPr>
            <a:r>
              <a:rPr lang="en-US" sz="2500" b="1" dirty="0"/>
              <a:t>Simplifying assumptions </a:t>
            </a:r>
            <a:r>
              <a:rPr lang="en-US" sz="2500" dirty="0"/>
              <a:t>and </a:t>
            </a:r>
            <a:r>
              <a:rPr lang="en-US" sz="2500" b="1" dirty="0"/>
              <a:t>simple models</a:t>
            </a:r>
            <a:r>
              <a:rPr lang="en-US" sz="2500" dirty="0"/>
              <a:t> are fine!</a:t>
            </a:r>
          </a:p>
          <a:p>
            <a:pPr lvl="1">
              <a:spcBef>
                <a:spcPts val="1200"/>
              </a:spcBef>
            </a:pPr>
            <a:r>
              <a:rPr lang="en-US" sz="2200" dirty="0"/>
              <a:t>But they should be reasonable.</a:t>
            </a:r>
          </a:p>
          <a:p>
            <a:pPr lvl="1">
              <a:spcBef>
                <a:spcPts val="1200"/>
              </a:spcBef>
            </a:pPr>
            <a:endParaRPr lang="en-US" sz="1800" dirty="0"/>
          </a:p>
          <a:p>
            <a:pPr lvl="1">
              <a:spcBef>
                <a:spcPts val="1200"/>
              </a:spcBef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6269964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Supply Chain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7769352" cy="44958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500" dirty="0"/>
              <a:t>A Tale of Four Optimizations</a:t>
            </a:r>
          </a:p>
          <a:p>
            <a:pPr lvl="1">
              <a:spcBef>
                <a:spcPts val="1200"/>
              </a:spcBef>
            </a:pPr>
            <a:r>
              <a:rPr lang="en-US" sz="2200" dirty="0"/>
              <a:t>Set cover problem</a:t>
            </a:r>
          </a:p>
          <a:p>
            <a:pPr lvl="1">
              <a:spcBef>
                <a:spcPts val="1200"/>
              </a:spcBef>
            </a:pPr>
            <a:r>
              <a:rPr lang="en-US" sz="2200" dirty="0"/>
              <a:t>Assignment problem</a:t>
            </a:r>
          </a:p>
          <a:p>
            <a:pPr lvl="1">
              <a:spcBef>
                <a:spcPts val="1200"/>
              </a:spcBef>
            </a:pPr>
            <a:r>
              <a:rPr lang="en-US" sz="2200" dirty="0"/>
              <a:t>Traveling Salesman problem</a:t>
            </a:r>
          </a:p>
          <a:p>
            <a:pPr lvl="1">
              <a:spcBef>
                <a:spcPts val="1200"/>
              </a:spcBef>
            </a:pPr>
            <a:r>
              <a:rPr lang="en-US" sz="2200" dirty="0"/>
              <a:t>Knapsack problem</a:t>
            </a:r>
          </a:p>
          <a:p>
            <a:pPr>
              <a:spcBef>
                <a:spcPts val="1200"/>
              </a:spcBef>
            </a:pPr>
            <a:endParaRPr lang="en-US" sz="1900" dirty="0"/>
          </a:p>
          <a:p>
            <a:pPr marL="0" indent="0">
              <a:spcBef>
                <a:spcPts val="1200"/>
              </a:spcBef>
              <a:buNone/>
            </a:pPr>
            <a:endParaRPr lang="en-US" sz="2500" dirty="0"/>
          </a:p>
          <a:p>
            <a:pPr lvl="1">
              <a:spcBef>
                <a:spcPts val="1200"/>
              </a:spcBef>
            </a:pPr>
            <a:endParaRPr lang="en-US" sz="2200" dirty="0"/>
          </a:p>
          <a:p>
            <a:pPr lvl="1">
              <a:spcBef>
                <a:spcPts val="1200"/>
              </a:spcBef>
            </a:pP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965805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5788152" cy="4648200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2200" b="1" dirty="0" err="1"/>
              <a:t>TurkeyDokey</a:t>
            </a:r>
            <a:r>
              <a:rPr lang="en-US" sz="2200" b="1" dirty="0"/>
              <a:t>, Inc.</a:t>
            </a:r>
            <a:r>
              <a:rPr lang="en-US" sz="2200" dirty="0"/>
              <a:t> is a national turkey retail company that sells turkeys all over the US.</a:t>
            </a:r>
          </a:p>
          <a:p>
            <a:pPr>
              <a:spcBef>
                <a:spcPts val="1200"/>
              </a:spcBef>
            </a:pPr>
            <a:r>
              <a:rPr lang="en-US" sz="2200" dirty="0"/>
              <a:t>They want to optimize their supply chain to retail buyers across the country. </a:t>
            </a:r>
          </a:p>
          <a:p>
            <a:pPr>
              <a:spcBef>
                <a:spcPts val="1200"/>
              </a:spcBef>
            </a:pPr>
            <a:endParaRPr lang="en-US" sz="2200" dirty="0"/>
          </a:p>
          <a:p>
            <a:pPr>
              <a:spcBef>
                <a:spcPts val="1200"/>
              </a:spcBef>
            </a:pPr>
            <a:r>
              <a:rPr lang="en-US" sz="2200" dirty="0"/>
              <a:t>They have to </a:t>
            </a:r>
            <a:r>
              <a:rPr lang="en-US" sz="2200" dirty="0">
                <a:solidFill>
                  <a:srgbClr val="FF0000"/>
                </a:solidFill>
              </a:rPr>
              <a:t>decide</a:t>
            </a:r>
            <a:r>
              <a:rPr lang="en-US" sz="2200" dirty="0"/>
              <a:t>: </a:t>
            </a:r>
          </a:p>
          <a:p>
            <a:pPr marL="685800" lvl="1" indent="-320675">
              <a:spcBef>
                <a:spcPts val="1200"/>
              </a:spcBef>
              <a:buFont typeface="+mj-lt"/>
              <a:buAutoNum type="arabicPeriod"/>
            </a:pPr>
            <a:r>
              <a:rPr lang="en-US" sz="2000" dirty="0"/>
              <a:t>Which truck routes will supply which buyers.</a:t>
            </a:r>
          </a:p>
          <a:p>
            <a:pPr marL="685800" lvl="1" indent="-320675">
              <a:spcBef>
                <a:spcPts val="1200"/>
              </a:spcBef>
              <a:buFont typeface="+mj-lt"/>
              <a:buAutoNum type="arabicPeriod"/>
            </a:pPr>
            <a:r>
              <a:rPr lang="en-US" sz="2000" dirty="0"/>
              <a:t>How to assign drivers to routes. </a:t>
            </a:r>
          </a:p>
          <a:p>
            <a:pPr marL="685800" lvl="1" indent="-320675">
              <a:spcBef>
                <a:spcPts val="1200"/>
              </a:spcBef>
              <a:buFont typeface="+mj-lt"/>
              <a:buAutoNum type="arabicPeriod"/>
            </a:pPr>
            <a:r>
              <a:rPr lang="en-US" sz="2000" dirty="0"/>
              <a:t>In which order a </a:t>
            </a:r>
            <a:r>
              <a:rPr lang="en-US" sz="2000" dirty="0" err="1"/>
              <a:t>tryck</a:t>
            </a:r>
            <a:r>
              <a:rPr lang="en-US" sz="2000" dirty="0"/>
              <a:t> should supply buyers. </a:t>
            </a:r>
          </a:p>
          <a:p>
            <a:pPr marL="685800" lvl="1" indent="-320675">
              <a:spcBef>
                <a:spcPts val="1200"/>
              </a:spcBef>
              <a:buFont typeface="+mj-lt"/>
              <a:buAutoNum type="arabicPeriod"/>
            </a:pPr>
            <a:r>
              <a:rPr lang="en-US" sz="2000" dirty="0"/>
              <a:t>What mix of turkeys to load a truck with.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21B28C-8848-0843-A9B3-66DC0C2B2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1573658"/>
            <a:ext cx="1981200" cy="19812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2B8DF01-52F8-BB48-B6BB-2E4ECEFC29F7}"/>
              </a:ext>
            </a:extLst>
          </p:cNvPr>
          <p:cNvSpPr txBox="1">
            <a:spLocks/>
          </p:cNvSpPr>
          <p:nvPr/>
        </p:nvSpPr>
        <p:spPr>
          <a:xfrm>
            <a:off x="5867400" y="4229100"/>
            <a:ext cx="3121152" cy="20574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5760" lvl="1" indent="0">
              <a:spcBef>
                <a:spcPts val="1200"/>
              </a:spcBef>
              <a:buNone/>
            </a:pPr>
            <a:r>
              <a:rPr lang="en-US" sz="2000" dirty="0">
                <a:solidFill>
                  <a:srgbClr val="C00000"/>
                </a:solidFill>
              </a:rPr>
              <a:t>Set Covering Problem</a:t>
            </a:r>
          </a:p>
          <a:p>
            <a:pPr marL="365760" lvl="1" indent="0">
              <a:spcBef>
                <a:spcPts val="1200"/>
              </a:spcBef>
              <a:buNone/>
            </a:pPr>
            <a:r>
              <a:rPr lang="en-US" sz="2000" dirty="0">
                <a:solidFill>
                  <a:srgbClr val="C00000"/>
                </a:solidFill>
              </a:rPr>
              <a:t>Assignment Problem</a:t>
            </a:r>
          </a:p>
          <a:p>
            <a:pPr marL="365760" lvl="1" indent="0">
              <a:spcBef>
                <a:spcPts val="1200"/>
              </a:spcBef>
              <a:buNone/>
            </a:pPr>
            <a:r>
              <a:rPr lang="en-US" sz="2000" dirty="0">
                <a:solidFill>
                  <a:srgbClr val="C00000"/>
                </a:solidFill>
              </a:rPr>
              <a:t>Traveling Salesman</a:t>
            </a:r>
          </a:p>
          <a:p>
            <a:pPr marL="365760" lvl="1" indent="0">
              <a:spcBef>
                <a:spcPts val="1200"/>
              </a:spcBef>
              <a:buNone/>
            </a:pPr>
            <a:r>
              <a:rPr lang="en-US" sz="2000" dirty="0">
                <a:solidFill>
                  <a:srgbClr val="C00000"/>
                </a:solidFill>
              </a:rPr>
              <a:t>Knapsack Problem</a:t>
            </a:r>
            <a:endParaRPr lang="en-US" sz="1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831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Set Cover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1600200"/>
                <a:ext cx="8455152" cy="4648200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1200"/>
                  </a:spcBef>
                  <a:buNone/>
                </a:pPr>
                <a:r>
                  <a:rPr lang="en-US" sz="2200" b="1" dirty="0"/>
                  <a:t>“</a:t>
                </a:r>
                <a:r>
                  <a:rPr lang="en-US" sz="2200" dirty="0"/>
                  <a:t>Which truck routes will supply which buyers?”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200" dirty="0">
                    <a:solidFill>
                      <a:srgbClr val="7030A0"/>
                    </a:solidFill>
                  </a:rPr>
                  <a:t>N</a:t>
                </a:r>
                <a:r>
                  <a:rPr lang="en-US" sz="2200" dirty="0"/>
                  <a:t> tasks (buyers), </a:t>
                </a:r>
                <a:r>
                  <a:rPr lang="en-US" sz="2200" dirty="0">
                    <a:solidFill>
                      <a:srgbClr val="7030A0"/>
                    </a:solidFill>
                  </a:rPr>
                  <a:t>M</a:t>
                </a:r>
                <a:r>
                  <a:rPr lang="en-US" sz="2200" dirty="0"/>
                  <a:t> machines (pre-determined routes)</a:t>
                </a:r>
              </a:p>
              <a:p>
                <a:pPr lvl="1">
                  <a:spcBef>
                    <a:spcPts val="1200"/>
                  </a:spcBef>
                </a:pPr>
                <a:r>
                  <a:rPr lang="en-US" sz="1900" dirty="0"/>
                  <a:t>Typically </a:t>
                </a:r>
                <a:r>
                  <a:rPr lang="en-US" sz="1900" dirty="0">
                    <a:solidFill>
                      <a:srgbClr val="7030A0"/>
                    </a:solidFill>
                  </a:rPr>
                  <a:t>M &lt;&lt; N </a:t>
                </a:r>
                <a:r>
                  <a:rPr lang="en-US" sz="1900" b="1" dirty="0"/>
                  <a:t>(</a:t>
                </a:r>
                <a:r>
                  <a:rPr lang="en-US" sz="1900" dirty="0"/>
                  <a:t>machines are expected to do multiple tasks)</a:t>
                </a:r>
                <a:endParaRPr lang="en-US" sz="19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sz="2200" dirty="0"/>
                  <a:t>Each machine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∈[1,…,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200" dirty="0"/>
                  <a:t> can carry out a subset of tasks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2200" dirty="0"/>
              </a:p>
              <a:p>
                <a:pPr lvl="1">
                  <a:spcBef>
                    <a:spcPts val="1200"/>
                  </a:spcBef>
                </a:pPr>
                <a:r>
                  <a:rPr lang="en-US" sz="1900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90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9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9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900" dirty="0">
                    <a:solidFill>
                      <a:srgbClr val="7030A0"/>
                    </a:solidFill>
                  </a:rPr>
                  <a:t> </a:t>
                </a:r>
                <a:r>
                  <a:rPr lang="en-US" sz="1900" dirty="0"/>
                  <a:t>if task </a:t>
                </a:r>
                <a14:m>
                  <m:oMath xmlns:m="http://schemas.openxmlformats.org/officeDocument/2006/math">
                    <m:r>
                      <a:rPr lang="en-US" sz="19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900" dirty="0"/>
                  <a:t> is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1800" dirty="0"/>
                  <a:t>.</a:t>
                </a:r>
                <a:endParaRPr lang="en-US" sz="1900" dirty="0"/>
              </a:p>
              <a:p>
                <a:pPr>
                  <a:spcBef>
                    <a:spcPts val="1200"/>
                  </a:spcBef>
                </a:pPr>
                <a:r>
                  <a:rPr lang="en-US" sz="2200" dirty="0"/>
                  <a:t>If we select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200" dirty="0"/>
                  <a:t>, we would incur cost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200" dirty="0"/>
                  <a:t>, but would perform all tasks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3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200" dirty="0"/>
                  <a:t>.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200" dirty="0"/>
                  <a:t>Objective is to find the set of machines that </a:t>
                </a:r>
                <a:r>
                  <a:rPr lang="en-US" sz="2200" dirty="0">
                    <a:solidFill>
                      <a:srgbClr val="FF0000"/>
                    </a:solidFill>
                  </a:rPr>
                  <a:t>covers</a:t>
                </a:r>
                <a:r>
                  <a:rPr lang="en-US" sz="2200" dirty="0"/>
                  <a:t> all tasks and has </a:t>
                </a:r>
                <a:r>
                  <a:rPr lang="en-US" sz="2200" dirty="0">
                    <a:solidFill>
                      <a:srgbClr val="FF0000"/>
                    </a:solidFill>
                  </a:rPr>
                  <a:t>minimum cost</a:t>
                </a:r>
                <a:r>
                  <a:rPr lang="en-US" sz="2200" dirty="0"/>
                  <a:t>.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1600200"/>
                <a:ext cx="8455152" cy="4648200"/>
              </a:xfrm>
              <a:blipFill>
                <a:blip r:embed="rId3"/>
                <a:stretch>
                  <a:fillRect l="-900" t="-1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5657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Set Cover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7464552" cy="4648200"/>
          </a:xfrm>
        </p:spPr>
        <p:txBody>
          <a:bodyPr>
            <a:normAutofit/>
          </a:bodyPr>
          <a:lstStyle/>
          <a:p>
            <a:pPr marL="0" indent="0">
              <a:spcBef>
                <a:spcPts val="1200"/>
              </a:spcBef>
              <a:buNone/>
            </a:pPr>
            <a:endParaRPr lang="en-US" sz="2200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FBDE29F5-B8FB-6144-826D-D64FF1085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00200"/>
            <a:ext cx="8229600" cy="302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195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Assignment Problem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612648" y="1600200"/>
                <a:ext cx="8455152" cy="4648200"/>
              </a:xfrm>
            </p:spPr>
            <p:txBody>
              <a:bodyPr>
                <a:normAutofit/>
              </a:bodyPr>
              <a:lstStyle/>
              <a:p>
                <a:pPr marL="0" indent="0">
                  <a:spcBef>
                    <a:spcPts val="1200"/>
                  </a:spcBef>
                  <a:buNone/>
                </a:pPr>
                <a:r>
                  <a:rPr lang="en-US" sz="2200" b="1" dirty="0"/>
                  <a:t>“</a:t>
                </a:r>
                <a:r>
                  <a:rPr lang="en-US" sz="2200" dirty="0"/>
                  <a:t>How to assign drivers to routes?”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200" dirty="0">
                    <a:solidFill>
                      <a:srgbClr val="7030A0"/>
                    </a:solidFill>
                  </a:rPr>
                  <a:t>N</a:t>
                </a:r>
                <a:r>
                  <a:rPr lang="en-US" sz="2200" dirty="0"/>
                  <a:t> jobs (drivers), </a:t>
                </a:r>
                <a:r>
                  <a:rPr lang="en-US" sz="2200" dirty="0">
                    <a:solidFill>
                      <a:srgbClr val="7030A0"/>
                    </a:solidFill>
                  </a:rPr>
                  <a:t>N</a:t>
                </a:r>
                <a:r>
                  <a:rPr lang="en-US" sz="2200" dirty="0"/>
                  <a:t> machines (selected routes)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200" dirty="0"/>
                  <a:t>Each machine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200" dirty="0"/>
                  <a:t> must be assigned to a driver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200" dirty="0"/>
                  <a:t>.</a:t>
                </a:r>
              </a:p>
              <a:p>
                <a:pPr>
                  <a:spcBef>
                    <a:spcPts val="1200"/>
                  </a:spcBef>
                </a:pPr>
                <a:r>
                  <a:rPr lang="en-US" sz="2200" dirty="0"/>
                  <a:t>The cost of assignment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200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2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200" dirty="0">
                  <a:solidFill>
                    <a:srgbClr val="7030A0"/>
                  </a:solidFill>
                </a:endParaRPr>
              </a:p>
              <a:p>
                <a:pPr>
                  <a:spcBef>
                    <a:spcPts val="1200"/>
                  </a:spcBef>
                </a:pPr>
                <a:r>
                  <a:rPr lang="en-US" sz="2200" dirty="0"/>
                  <a:t>Objective is to find the </a:t>
                </a:r>
                <a:r>
                  <a:rPr lang="en-US" sz="2200" dirty="0">
                    <a:solidFill>
                      <a:srgbClr val="FF0000"/>
                    </a:solidFill>
                  </a:rPr>
                  <a:t>minimum cost </a:t>
                </a:r>
                <a:r>
                  <a:rPr lang="en-US" sz="2200" dirty="0">
                    <a:solidFill>
                      <a:srgbClr val="C00000"/>
                    </a:solidFill>
                  </a:rPr>
                  <a:t>assignment</a:t>
                </a:r>
                <a:r>
                  <a:rPr lang="en-US" sz="2200" dirty="0"/>
                  <a:t>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612648" y="1600200"/>
                <a:ext cx="8455152" cy="4648200"/>
              </a:xfrm>
              <a:blipFill>
                <a:blip r:embed="rId3"/>
                <a:stretch>
                  <a:fillRect l="-900" t="-10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539054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>
    <a:lnDef>
      <a:spPr>
        <a:ln w="28575"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8232</TotalTime>
  <Words>875</Words>
  <Application>Microsoft Macintosh PowerPoint</Application>
  <PresentationFormat>On-screen Show (4:3)</PresentationFormat>
  <Paragraphs>153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Cambria Math</vt:lpstr>
      <vt:lpstr>Tw Cen MT</vt:lpstr>
      <vt:lpstr>Wingdings</vt:lpstr>
      <vt:lpstr>Wingdings 2</vt:lpstr>
      <vt:lpstr>Median</vt:lpstr>
      <vt:lpstr>RECITATION 8: supply chain examples</vt:lpstr>
      <vt:lpstr>Announcements</vt:lpstr>
      <vt:lpstr>Final Project</vt:lpstr>
      <vt:lpstr>Final Project</vt:lpstr>
      <vt:lpstr>Supply Chain Examples</vt:lpstr>
      <vt:lpstr>Overview</vt:lpstr>
      <vt:lpstr>1. Set Cover Problem</vt:lpstr>
      <vt:lpstr>1. Set Cover Problem</vt:lpstr>
      <vt:lpstr>2. Assignment Problem</vt:lpstr>
      <vt:lpstr>2. Assignment Problem</vt:lpstr>
      <vt:lpstr>3. Traveling Salesman</vt:lpstr>
      <vt:lpstr>3. Traveling Salesman</vt:lpstr>
      <vt:lpstr>3. Traveling Salesman</vt:lpstr>
      <vt:lpstr>3. Traveling Salesman</vt:lpstr>
      <vt:lpstr>4. Knapsack problem</vt:lpstr>
      <vt:lpstr>4. Knapsack problem</vt:lpstr>
    </vt:vector>
  </TitlesOfParts>
  <Company>MIT Sloan School of Management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Recitation 1:  Decision Trees</dc:title>
  <dc:creator>Sloan Technology Services</dc:creator>
  <cp:lastModifiedBy>Theodore Philip Papalexopoulos</cp:lastModifiedBy>
  <cp:revision>219</cp:revision>
  <cp:lastPrinted>2016-09-27T22:19:04Z</cp:lastPrinted>
  <dcterms:created xsi:type="dcterms:W3CDTF">2012-09-04T02:37:44Z</dcterms:created>
  <dcterms:modified xsi:type="dcterms:W3CDTF">2021-11-04T20:47:27Z</dcterms:modified>
</cp:coreProperties>
</file>